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45"/>
  </p:notesMasterIdLst>
  <p:handoutMasterIdLst>
    <p:handoutMasterId r:id="rId46"/>
  </p:handoutMasterIdLst>
  <p:sldIdLst>
    <p:sldId id="257" r:id="rId7"/>
    <p:sldId id="347" r:id="rId8"/>
    <p:sldId id="343" r:id="rId9"/>
    <p:sldId id="344" r:id="rId10"/>
    <p:sldId id="334" r:id="rId11"/>
    <p:sldId id="345" r:id="rId12"/>
    <p:sldId id="346" r:id="rId13"/>
    <p:sldId id="259" r:id="rId14"/>
    <p:sldId id="297" r:id="rId15"/>
    <p:sldId id="335" r:id="rId16"/>
    <p:sldId id="298" r:id="rId17"/>
    <p:sldId id="299" r:id="rId18"/>
    <p:sldId id="300" r:id="rId19"/>
    <p:sldId id="307" r:id="rId20"/>
    <p:sldId id="336" r:id="rId21"/>
    <p:sldId id="337" r:id="rId22"/>
    <p:sldId id="348" r:id="rId23"/>
    <p:sldId id="308" r:id="rId24"/>
    <p:sldId id="321" r:id="rId25"/>
    <p:sldId id="303" r:id="rId26"/>
    <p:sldId id="338" r:id="rId27"/>
    <p:sldId id="305" r:id="rId28"/>
    <p:sldId id="339" r:id="rId29"/>
    <p:sldId id="340" r:id="rId30"/>
    <p:sldId id="323" r:id="rId31"/>
    <p:sldId id="341" r:id="rId32"/>
    <p:sldId id="274" r:id="rId33"/>
    <p:sldId id="276" r:id="rId34"/>
    <p:sldId id="277" r:id="rId35"/>
    <p:sldId id="330" r:id="rId36"/>
    <p:sldId id="331" r:id="rId37"/>
    <p:sldId id="285" r:id="rId38"/>
    <p:sldId id="286" r:id="rId39"/>
    <p:sldId id="287" r:id="rId40"/>
    <p:sldId id="288" r:id="rId41"/>
    <p:sldId id="349" r:id="rId42"/>
    <p:sldId id="329" r:id="rId43"/>
    <p:sldId id="296" r:id="rId4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8" autoAdjust="0"/>
    <p:restoredTop sz="94660"/>
  </p:normalViewPr>
  <p:slideViewPr>
    <p:cSldViewPr snapToGrid="0">
      <p:cViewPr varScale="1">
        <p:scale>
          <a:sx n="103" d="100"/>
          <a:sy n="103" d="100"/>
        </p:scale>
        <p:origin x="7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54531C-6C31-46D2-9DD8-1D5E4A78E207}" type="datetimeFigureOut">
              <a:rPr lang="en-GB" smtClean="0"/>
              <a:t>25/01/2021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EAE2742-EA82-4A5A-B4AE-7661F8E47E54}" type="slidenum">
              <a:rPr lang="en-GB" smtClean="0"/>
              <a:t>‹#›</a:t>
            </a:fld>
            <a:endParaRPr lang="en-GB"/>
          </a:p>
        </p:txBody>
      </p:sp>
    </p:spTree>
    <p:extLst>
      <p:ext uri="{BB962C8B-B14F-4D97-AF65-F5344CB8AC3E}">
        <p14:creationId xmlns:p14="http://schemas.microsoft.com/office/powerpoint/2010/main" val="1387663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D46F5C-A019-464B-A1F5-4F26132EE0D6}" type="datetimeFigureOut">
              <a:rPr lang="en-GB" smtClean="0"/>
              <a:t>25/01/2021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C60B76-5EE8-4CF5-8E3E-153DCC1FFB84}" type="slidenum">
              <a:rPr lang="en-GB" smtClean="0"/>
              <a:t>‹#›</a:t>
            </a:fld>
            <a:endParaRPr lang="en-GB"/>
          </a:p>
        </p:txBody>
      </p:sp>
    </p:spTree>
    <p:extLst>
      <p:ext uri="{BB962C8B-B14F-4D97-AF65-F5344CB8AC3E}">
        <p14:creationId xmlns:p14="http://schemas.microsoft.com/office/powerpoint/2010/main" val="405398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a:t>
            </a:r>
            <a:r>
              <a:rPr lang="en-GB" baseline="0" dirty="0"/>
              <a:t> positive and negative aspects – what worked really well and was there a time when you felt that it wasn’t very helpful?</a:t>
            </a:r>
            <a:endParaRPr lang="en-GB" dirty="0"/>
          </a:p>
        </p:txBody>
      </p:sp>
      <p:sp>
        <p:nvSpPr>
          <p:cNvPr id="4" name="Slide Number Placeholder 3"/>
          <p:cNvSpPr>
            <a:spLocks noGrp="1"/>
          </p:cNvSpPr>
          <p:nvPr>
            <p:ph type="sldNum" sz="quarter" idx="10"/>
          </p:nvPr>
        </p:nvSpPr>
        <p:spPr/>
        <p:txBody>
          <a:bodyPr/>
          <a:lstStyle/>
          <a:p>
            <a:fld id="{DFEEB337-54C8-469C-B8D8-615D27B4BFD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883236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1" y="1"/>
            <a:ext cx="9144000" cy="660593"/>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p:cNvSpPr/>
          <p:nvPr userDrawn="1"/>
        </p:nvSpPr>
        <p:spPr>
          <a:xfrm>
            <a:off x="0" y="6578117"/>
            <a:ext cx="9144000" cy="279882"/>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685800" y="1122363"/>
            <a:ext cx="7772400" cy="2387600"/>
          </a:xfrm>
        </p:spPr>
        <p:txBody>
          <a:bodyPr anchor="b"/>
          <a:lstStyle>
            <a:lvl1pPr algn="ctr">
              <a:defRPr sz="6000">
                <a:solidFill>
                  <a:srgbClr val="770216"/>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Box 14"/>
          <p:cNvSpPr txBox="1"/>
          <p:nvPr userDrawn="1"/>
        </p:nvSpPr>
        <p:spPr>
          <a:xfrm>
            <a:off x="13038" y="6589179"/>
            <a:ext cx="9117924" cy="261610"/>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rPr>
              <a:t>Newman University</a:t>
            </a:r>
            <a:r>
              <a:rPr lang="en-GB" sz="1100" dirty="0">
                <a:solidFill>
                  <a:schemeClr val="bg1"/>
                </a:solidFill>
                <a:latin typeface="Calibri" panose="020F0502020204030204" pitchFamily="34" charset="0"/>
              </a:rPr>
              <a:t>, Genners Lane, Bartley Green, Birmingham B32 3NT                       </a:t>
            </a:r>
            <a:r>
              <a:rPr lang="en-GB" sz="1100" baseline="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 </a:t>
            </a:r>
            <a:r>
              <a:rPr lang="en-GB" sz="1100" dirty="0">
                <a:solidFill>
                  <a:schemeClr val="bg1"/>
                </a:solidFill>
                <a:latin typeface="Calibri" panose="020F0502020204030204" pitchFamily="34" charset="0"/>
              </a:rPr>
              <a:t>+44(0)121 476 1181                     </a:t>
            </a:r>
            <a:r>
              <a:rPr lang="en-GB" sz="1100" baseline="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www.newman.ac.uk</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590" y="168249"/>
            <a:ext cx="2438400" cy="349484"/>
          </a:xfrm>
          <a:prstGeom prst="rect">
            <a:avLst/>
          </a:prstGeom>
        </p:spPr>
      </p:pic>
    </p:spTree>
    <p:extLst>
      <p:ext uri="{BB962C8B-B14F-4D97-AF65-F5344CB8AC3E}">
        <p14:creationId xmlns:p14="http://schemas.microsoft.com/office/powerpoint/2010/main" val="419473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27612-378E-4E11-A9CB-7C7423E5BA47}"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207365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14647"/>
            <a:ext cx="1971675" cy="5362316"/>
          </a:xfrm>
        </p:spPr>
        <p:txBody>
          <a:bodyPr vert="eaVert">
            <a:normAutofit/>
          </a:bodyPr>
          <a:lstStyle>
            <a:lvl1pPr>
              <a:defRPr sz="2800">
                <a:solidFill>
                  <a:srgbClr val="770216"/>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814647"/>
            <a:ext cx="5800725" cy="53623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27612-378E-4E11-A9CB-7C7423E5BA47}"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283056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628650" y="6273338"/>
            <a:ext cx="2057400" cy="265574"/>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5" name="Footer Placeholder 4"/>
          <p:cNvSpPr>
            <a:spLocks noGrp="1"/>
          </p:cNvSpPr>
          <p:nvPr>
            <p:ph type="ftr" sz="quarter" idx="11"/>
          </p:nvPr>
        </p:nvSpPr>
        <p:spPr>
          <a:xfrm>
            <a:off x="3028950" y="6273338"/>
            <a:ext cx="3086100" cy="265574"/>
          </a:xfr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a:xfrm>
            <a:off x="6457950" y="6273338"/>
            <a:ext cx="2057400" cy="262688"/>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400913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95702" y="135140"/>
            <a:ext cx="3824201" cy="402416"/>
          </a:xfrm>
        </p:spPr>
        <p:txBody>
          <a:bodyPr>
            <a:normAutofit/>
          </a:bodyPr>
          <a:lstStyle>
            <a:lvl1pPr algn="r">
              <a:defRPr sz="24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a:xfrm>
            <a:off x="628650" y="1105593"/>
            <a:ext cx="7886700" cy="49737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270567"/>
            <a:ext cx="2057400" cy="268345"/>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5" name="Footer Placeholder 4"/>
          <p:cNvSpPr>
            <a:spLocks noGrp="1"/>
          </p:cNvSpPr>
          <p:nvPr>
            <p:ph type="ftr" sz="quarter" idx="11"/>
          </p:nvPr>
        </p:nvSpPr>
        <p:spPr>
          <a:xfrm>
            <a:off x="3028950" y="6270567"/>
            <a:ext cx="3086100" cy="268344"/>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6457950" y="6270567"/>
            <a:ext cx="2057400" cy="268344"/>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317281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3888" y="6270567"/>
            <a:ext cx="2057400" cy="268345"/>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5" name="Footer Placeholder 4"/>
          <p:cNvSpPr>
            <a:spLocks noGrp="1"/>
          </p:cNvSpPr>
          <p:nvPr>
            <p:ph type="ftr" sz="quarter" idx="11"/>
          </p:nvPr>
        </p:nvSpPr>
        <p:spPr>
          <a:xfrm>
            <a:off x="3026569" y="6270567"/>
            <a:ext cx="3086100" cy="268345"/>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6457950" y="6270567"/>
            <a:ext cx="2057400" cy="268344"/>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2683393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06785" y="121286"/>
            <a:ext cx="3813117" cy="430125"/>
          </a:xfrm>
        </p:spPr>
        <p:txBody>
          <a:bodyPr>
            <a:normAutofit/>
          </a:bodyPr>
          <a:lstStyle>
            <a:lvl1pPr algn="r">
              <a:defRPr sz="24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28650" y="1005841"/>
            <a:ext cx="3867150" cy="51095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005840"/>
            <a:ext cx="3867150" cy="51095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628650" y="6284422"/>
            <a:ext cx="2057400" cy="260321"/>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6" name="Footer Placeholder 5"/>
          <p:cNvSpPr>
            <a:spLocks noGrp="1"/>
          </p:cNvSpPr>
          <p:nvPr>
            <p:ph type="ftr" sz="quarter" idx="11"/>
          </p:nvPr>
        </p:nvSpPr>
        <p:spPr>
          <a:xfrm>
            <a:off x="3028950" y="6284422"/>
            <a:ext cx="3086100" cy="262976"/>
          </a:xfrm>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a:xfrm>
            <a:off x="6457950" y="6284422"/>
            <a:ext cx="2057400" cy="260321"/>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393480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7388" y="115744"/>
            <a:ext cx="3836873" cy="430126"/>
          </a:xfrm>
        </p:spPr>
        <p:txBody>
          <a:bodyPr>
            <a:normAutofit/>
          </a:bodyPr>
          <a:lstStyle>
            <a:lvl1pPr algn="r">
              <a:defRPr sz="24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30238" y="999521"/>
            <a:ext cx="386873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1823433"/>
            <a:ext cx="3868737" cy="39400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999521"/>
            <a:ext cx="38877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1823433"/>
            <a:ext cx="3887788" cy="39400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28650" y="6262255"/>
            <a:ext cx="2057400" cy="284854"/>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8" name="Footer Placeholder 7"/>
          <p:cNvSpPr>
            <a:spLocks noGrp="1"/>
          </p:cNvSpPr>
          <p:nvPr>
            <p:ph type="ftr" sz="quarter" idx="11"/>
          </p:nvPr>
        </p:nvSpPr>
        <p:spPr>
          <a:xfrm>
            <a:off x="3028950" y="6262255"/>
            <a:ext cx="3086100" cy="284854"/>
          </a:xfrm>
        </p:spPr>
        <p:txBody>
          <a:bodyPr/>
          <a:lstStyle>
            <a:lvl1pPr>
              <a:defRPr>
                <a:solidFill>
                  <a:schemeClr val="bg1"/>
                </a:solidFill>
              </a:defRPr>
            </a:lvl1pPr>
          </a:lstStyle>
          <a:p>
            <a:endParaRPr lang="en-GB" dirty="0"/>
          </a:p>
        </p:txBody>
      </p:sp>
      <p:sp>
        <p:nvSpPr>
          <p:cNvPr id="9" name="Slide Number Placeholder 8"/>
          <p:cNvSpPr>
            <a:spLocks noGrp="1"/>
          </p:cNvSpPr>
          <p:nvPr>
            <p:ph type="sldNum" sz="quarter" idx="12"/>
          </p:nvPr>
        </p:nvSpPr>
        <p:spPr>
          <a:xfrm>
            <a:off x="6457950" y="6262255"/>
            <a:ext cx="2057400" cy="284853"/>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19061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0158" y="162848"/>
            <a:ext cx="3829743" cy="335915"/>
          </a:xfrm>
        </p:spPr>
        <p:txBody>
          <a:bodyPr>
            <a:normAutofit/>
          </a:bodyPr>
          <a:lstStyle>
            <a:lvl1pPr algn="r">
              <a:defRPr sz="24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28650" y="6303818"/>
            <a:ext cx="2057400" cy="207818"/>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4" name="Footer Placeholder 3"/>
          <p:cNvSpPr>
            <a:spLocks noGrp="1"/>
          </p:cNvSpPr>
          <p:nvPr>
            <p:ph type="ftr" sz="quarter" idx="11"/>
          </p:nvPr>
        </p:nvSpPr>
        <p:spPr>
          <a:xfrm>
            <a:off x="3028950" y="6303818"/>
            <a:ext cx="3086100" cy="207818"/>
          </a:xfrm>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a:xfrm>
            <a:off x="6457950" y="6303818"/>
            <a:ext cx="2057400" cy="207818"/>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884301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270567"/>
            <a:ext cx="2057400" cy="271549"/>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3" name="Footer Placeholder 2"/>
          <p:cNvSpPr>
            <a:spLocks noGrp="1"/>
          </p:cNvSpPr>
          <p:nvPr>
            <p:ph type="ftr" sz="quarter" idx="11"/>
          </p:nvPr>
        </p:nvSpPr>
        <p:spPr>
          <a:xfrm>
            <a:off x="3028950" y="6270567"/>
            <a:ext cx="3086100" cy="268345"/>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a:xfrm>
            <a:off x="6457950" y="6270567"/>
            <a:ext cx="2057400" cy="268345"/>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145235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069974"/>
          </a:xfrm>
        </p:spPr>
        <p:txBody>
          <a:bodyPr anchor="b"/>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630238" y="6276109"/>
            <a:ext cx="2057400" cy="262803"/>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6" name="Footer Placeholder 5"/>
          <p:cNvSpPr>
            <a:spLocks noGrp="1"/>
          </p:cNvSpPr>
          <p:nvPr>
            <p:ph type="ftr" sz="quarter" idx="11"/>
          </p:nvPr>
        </p:nvSpPr>
        <p:spPr>
          <a:xfrm>
            <a:off x="3029744" y="6276109"/>
            <a:ext cx="3086100" cy="262803"/>
          </a:xfrm>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a:xfrm>
            <a:off x="6457950" y="6276109"/>
            <a:ext cx="2057400" cy="262803"/>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403405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27612-378E-4E11-A9CB-7C7423E5BA47}"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1478367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630238" y="6281650"/>
            <a:ext cx="2057400" cy="246611"/>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6" name="Footer Placeholder 5"/>
          <p:cNvSpPr>
            <a:spLocks noGrp="1"/>
          </p:cNvSpPr>
          <p:nvPr>
            <p:ph type="ftr" sz="quarter" idx="11"/>
          </p:nvPr>
        </p:nvSpPr>
        <p:spPr>
          <a:xfrm>
            <a:off x="3029744" y="6281650"/>
            <a:ext cx="3086100" cy="257262"/>
          </a:xfrm>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a:xfrm>
            <a:off x="6459538" y="6281650"/>
            <a:ext cx="2057400" cy="246611"/>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929253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04014" y="124057"/>
            <a:ext cx="3829743" cy="413499"/>
          </a:xfrm>
        </p:spPr>
        <p:txBody>
          <a:bodyPr>
            <a:normAutofit/>
          </a:bodyPr>
          <a:lstStyle>
            <a:lvl1pPr algn="r">
              <a:defRPr sz="24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6483" y="1465407"/>
            <a:ext cx="7886700" cy="43513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265025"/>
            <a:ext cx="2057400" cy="273887"/>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5" name="Footer Placeholder 4"/>
          <p:cNvSpPr>
            <a:spLocks noGrp="1"/>
          </p:cNvSpPr>
          <p:nvPr>
            <p:ph type="ftr" sz="quarter" idx="11"/>
          </p:nvPr>
        </p:nvSpPr>
        <p:spPr>
          <a:xfrm>
            <a:off x="3028950" y="6265025"/>
            <a:ext cx="3086100" cy="276542"/>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6457950" y="6265025"/>
            <a:ext cx="2057400" cy="273887"/>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199892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942109"/>
            <a:ext cx="1971675" cy="5234854"/>
          </a:xfrm>
        </p:spPr>
        <p:txBody>
          <a:bodyPr vert="eaVert">
            <a:normAutofit/>
          </a:bodyPr>
          <a:lstStyle>
            <a:lvl1pPr>
              <a:defRPr sz="28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28650" y="942109"/>
            <a:ext cx="5762625" cy="5234854"/>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28650" y="6267796"/>
            <a:ext cx="2057400" cy="271116"/>
          </a:xfrm>
        </p:spPr>
        <p:txBody>
          <a:bodyPr/>
          <a:lstStyle>
            <a:lvl1pPr>
              <a:defRPr>
                <a:solidFill>
                  <a:schemeClr val="bg1"/>
                </a:solidFill>
              </a:defRPr>
            </a:lvl1pPr>
          </a:lstStyle>
          <a:p>
            <a:fld id="{3AB024E5-2638-4527-966F-ECCB937C0029}" type="datetimeFigureOut">
              <a:rPr lang="en-GB" smtClean="0"/>
              <a:pPr/>
              <a:t>25/01/2021</a:t>
            </a:fld>
            <a:endParaRPr lang="en-GB" dirty="0"/>
          </a:p>
        </p:txBody>
      </p:sp>
      <p:sp>
        <p:nvSpPr>
          <p:cNvPr id="5" name="Footer Placeholder 4"/>
          <p:cNvSpPr>
            <a:spLocks noGrp="1"/>
          </p:cNvSpPr>
          <p:nvPr>
            <p:ph type="ftr" sz="quarter" idx="11"/>
          </p:nvPr>
        </p:nvSpPr>
        <p:spPr>
          <a:xfrm>
            <a:off x="3028950" y="6267796"/>
            <a:ext cx="3086100" cy="271116"/>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6457950" y="6267796"/>
            <a:ext cx="2057400" cy="274292"/>
          </a:xfrm>
        </p:spPr>
        <p:txBody>
          <a:bodyPr/>
          <a:lstStyle>
            <a:lvl1pPr>
              <a:defRPr>
                <a:solidFill>
                  <a:schemeClr val="bg1"/>
                </a:solidFill>
              </a:defRPr>
            </a:lvl1pPr>
          </a:lstStyle>
          <a:p>
            <a:fld id="{1E3E063C-2BE6-4AA2-A21A-2EF9F66611B4}" type="slidenum">
              <a:rPr lang="en-GB" smtClean="0"/>
              <a:pPr/>
              <a:t>‹#›</a:t>
            </a:fld>
            <a:endParaRPr lang="en-GB" dirty="0"/>
          </a:p>
        </p:txBody>
      </p:sp>
    </p:spTree>
    <p:extLst>
      <p:ext uri="{BB962C8B-B14F-4D97-AF65-F5344CB8AC3E}">
        <p14:creationId xmlns:p14="http://schemas.microsoft.com/office/powerpoint/2010/main" val="66616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77021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A27612-378E-4E11-A9CB-7C7423E5BA47}"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46329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Content Placeholder 2"/>
          <p:cNvSpPr>
            <a:spLocks noGrp="1"/>
          </p:cNvSpPr>
          <p:nvPr>
            <p:ph sz="half" idx="1"/>
          </p:nvPr>
        </p:nvSpPr>
        <p:spPr>
          <a:xfrm>
            <a:off x="628650" y="856211"/>
            <a:ext cx="3886200" cy="5214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856211"/>
            <a:ext cx="3886200" cy="5214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27612-378E-4E11-A9CB-7C7423E5BA47}"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206047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76306" y="221040"/>
            <a:ext cx="3847558" cy="280496"/>
          </a:xfrm>
        </p:spPr>
        <p:txBody>
          <a:bodyPr/>
          <a:lstStyle>
            <a:lvl1pPr algn="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08264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906559"/>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08264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906559"/>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27612-378E-4E11-A9CB-7C7423E5BA47}"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30106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A27612-378E-4E11-A9CB-7C7423E5BA47}"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350667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27612-378E-4E11-A9CB-7C7423E5BA47}"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34360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solidFill>
                  <a:srgbClr val="770216"/>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A27612-378E-4E11-A9CB-7C7423E5BA47}"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316090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solidFill>
                  <a:srgbClr val="77021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A27612-378E-4E11-A9CB-7C7423E5BA47}"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33278-8D2C-46E9-9145-8061F8ED03C5}" type="slidenum">
              <a:rPr lang="en-GB" smtClean="0"/>
              <a:t>‹#›</a:t>
            </a:fld>
            <a:endParaRPr lang="en-GB"/>
          </a:p>
        </p:txBody>
      </p:sp>
    </p:spTree>
    <p:extLst>
      <p:ext uri="{BB962C8B-B14F-4D97-AF65-F5344CB8AC3E}">
        <p14:creationId xmlns:p14="http://schemas.microsoft.com/office/powerpoint/2010/main" val="376677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08205"/>
            <a:ext cx="7886700" cy="498804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1880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27612-378E-4E11-A9CB-7C7423E5BA47}" type="datetimeFigureOut">
              <a:rPr lang="en-GB" smtClean="0"/>
              <a:t>25/01/2021</a:t>
            </a:fld>
            <a:endParaRPr lang="en-GB"/>
          </a:p>
        </p:txBody>
      </p:sp>
      <p:sp>
        <p:nvSpPr>
          <p:cNvPr id="5" name="Footer Placeholder 4"/>
          <p:cNvSpPr>
            <a:spLocks noGrp="1"/>
          </p:cNvSpPr>
          <p:nvPr>
            <p:ph type="ftr" sz="quarter" idx="3"/>
          </p:nvPr>
        </p:nvSpPr>
        <p:spPr>
          <a:xfrm>
            <a:off x="3028950" y="61847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1847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33278-8D2C-46E9-9145-8061F8ED03C5}" type="slidenum">
              <a:rPr lang="en-GB" smtClean="0"/>
              <a:t>‹#›</a:t>
            </a:fld>
            <a:endParaRPr lang="en-GB"/>
          </a:p>
        </p:txBody>
      </p:sp>
      <p:sp>
        <p:nvSpPr>
          <p:cNvPr id="7" name="Rectangle 6"/>
          <p:cNvSpPr/>
          <p:nvPr userDrawn="1"/>
        </p:nvSpPr>
        <p:spPr>
          <a:xfrm>
            <a:off x="1" y="1"/>
            <a:ext cx="9144000" cy="660593"/>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userDrawn="1"/>
        </p:nvSpPr>
        <p:spPr>
          <a:xfrm>
            <a:off x="0" y="6578117"/>
            <a:ext cx="9144000" cy="279882"/>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Box 9"/>
          <p:cNvSpPr txBox="1"/>
          <p:nvPr userDrawn="1"/>
        </p:nvSpPr>
        <p:spPr>
          <a:xfrm>
            <a:off x="13038" y="6589179"/>
            <a:ext cx="9117924" cy="261610"/>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rPr>
              <a:t>Newman University</a:t>
            </a:r>
            <a:r>
              <a:rPr lang="en-GB" sz="1100" dirty="0">
                <a:solidFill>
                  <a:schemeClr val="bg1"/>
                </a:solidFill>
                <a:latin typeface="Calibri" panose="020F0502020204030204" pitchFamily="34" charset="0"/>
              </a:rPr>
              <a:t>, Genners Lane, Bartley Green, Birmingham B32 3NT                       </a:t>
            </a:r>
            <a:r>
              <a:rPr lang="en-GB" sz="1100" baseline="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 </a:t>
            </a:r>
            <a:r>
              <a:rPr lang="en-GB" sz="1100" dirty="0">
                <a:solidFill>
                  <a:schemeClr val="bg1"/>
                </a:solidFill>
                <a:latin typeface="Calibri" panose="020F0502020204030204" pitchFamily="34" charset="0"/>
              </a:rPr>
              <a:t>+44(0)121 476 1181                     </a:t>
            </a:r>
            <a:r>
              <a:rPr lang="en-GB" sz="1100" baseline="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www.newman.ac.uk</a:t>
            </a:r>
          </a:p>
        </p:txBody>
      </p:sp>
      <p:sp>
        <p:nvSpPr>
          <p:cNvPr id="2" name="Title Placeholder 1"/>
          <p:cNvSpPr>
            <a:spLocks noGrp="1"/>
          </p:cNvSpPr>
          <p:nvPr>
            <p:ph type="title"/>
          </p:nvPr>
        </p:nvSpPr>
        <p:spPr>
          <a:xfrm>
            <a:off x="5092932" y="154540"/>
            <a:ext cx="3818654" cy="380247"/>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0590" y="168249"/>
            <a:ext cx="2438400" cy="349484"/>
          </a:xfrm>
          <a:prstGeom prst="rect">
            <a:avLst/>
          </a:prstGeom>
        </p:spPr>
      </p:pic>
    </p:spTree>
    <p:extLst>
      <p:ext uri="{BB962C8B-B14F-4D97-AF65-F5344CB8AC3E}">
        <p14:creationId xmlns:p14="http://schemas.microsoft.com/office/powerpoint/2010/main" val="3978029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4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024E5-2638-4527-966F-ECCB937C0029}" type="datetimeFigureOut">
              <a:rPr lang="en-GB" smtClean="0"/>
              <a:t>25/01/2021</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E063C-2BE6-4AA2-A21A-2EF9F66611B4}"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62235"/>
            <a:ext cx="9144000" cy="5940455"/>
          </a:xfrm>
          <a:prstGeom prst="rect">
            <a:avLst/>
          </a:prstGeom>
        </p:spPr>
      </p:pic>
      <p:sp>
        <p:nvSpPr>
          <p:cNvPr id="8" name="Rectangle 7"/>
          <p:cNvSpPr/>
          <p:nvPr userDrawn="1"/>
        </p:nvSpPr>
        <p:spPr>
          <a:xfrm>
            <a:off x="1" y="1"/>
            <a:ext cx="9144000" cy="660593"/>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0" y="6578117"/>
            <a:ext cx="9144000" cy="279882"/>
          </a:xfrm>
          <a:prstGeom prst="rect">
            <a:avLst/>
          </a:prstGeom>
          <a:solidFill>
            <a:srgbClr val="770216"/>
          </a:solidFill>
          <a:ln>
            <a:solidFill>
              <a:srgbClr val="770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Box 9"/>
          <p:cNvSpPr txBox="1"/>
          <p:nvPr userDrawn="1"/>
        </p:nvSpPr>
        <p:spPr>
          <a:xfrm>
            <a:off x="13038" y="6589179"/>
            <a:ext cx="9117924" cy="261610"/>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rPr>
              <a:t>Newman University</a:t>
            </a:r>
            <a:r>
              <a:rPr lang="en-GB" sz="1100" dirty="0">
                <a:solidFill>
                  <a:schemeClr val="bg1"/>
                </a:solidFill>
                <a:latin typeface="Calibri" panose="020F0502020204030204" pitchFamily="34" charset="0"/>
              </a:rPr>
              <a:t>, Genners Lane, Bartley Green, Birmingham B32 3NT                       </a:t>
            </a:r>
            <a:r>
              <a:rPr lang="en-GB" sz="1100" baseline="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 </a:t>
            </a:r>
            <a:r>
              <a:rPr lang="en-GB" sz="1100" dirty="0">
                <a:solidFill>
                  <a:schemeClr val="bg1"/>
                </a:solidFill>
                <a:latin typeface="Calibri" panose="020F0502020204030204" pitchFamily="34" charset="0"/>
              </a:rPr>
              <a:t>+44(0)121 476 1181                     </a:t>
            </a:r>
            <a:r>
              <a:rPr lang="en-GB" sz="1100" baseline="0"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www.newman.ac.uk</a:t>
            </a: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0590" y="168249"/>
            <a:ext cx="2438400" cy="349484"/>
          </a:xfrm>
          <a:prstGeom prst="rect">
            <a:avLst/>
          </a:prstGeom>
        </p:spPr>
      </p:pic>
    </p:spTree>
    <p:extLst>
      <p:ext uri="{BB962C8B-B14F-4D97-AF65-F5344CB8AC3E}">
        <p14:creationId xmlns:p14="http://schemas.microsoft.com/office/powerpoint/2010/main" val="18808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50510/School_national_restrictions_guidance.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ewman.ac.uk/wp-content/uploads/sites/10/2017/10/Covid-19-FAQ-Absence-Guide.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737" y="1812616"/>
            <a:ext cx="7772400" cy="3067728"/>
          </a:xfrm>
        </p:spPr>
        <p:txBody>
          <a:bodyPr/>
          <a:lstStyle/>
          <a:p>
            <a:br>
              <a:rPr lang="en-GB" dirty="0"/>
            </a:br>
            <a:br>
              <a:rPr lang="en-GB" dirty="0"/>
            </a:br>
            <a:br>
              <a:rPr lang="en-GB" dirty="0"/>
            </a:br>
            <a:br>
              <a:rPr lang="en-GB" dirty="0"/>
            </a:br>
            <a:br>
              <a:rPr lang="en-GB" dirty="0"/>
            </a:br>
            <a:br>
              <a:rPr lang="en-GB" dirty="0"/>
            </a:br>
            <a:br>
              <a:rPr lang="en-GB" dirty="0"/>
            </a:br>
            <a:r>
              <a:rPr lang="en-GB" dirty="0"/>
              <a:t>School Experience briefing</a:t>
            </a:r>
            <a:br>
              <a:rPr lang="en-GB" dirty="0"/>
            </a:br>
            <a:r>
              <a:rPr lang="en-GB" dirty="0"/>
              <a:t>SEI 501</a:t>
            </a:r>
            <a:br>
              <a:rPr lang="en-GB" dirty="0"/>
            </a:br>
            <a:r>
              <a:rPr lang="en-GB" sz="2800" dirty="0" err="1"/>
              <a:t>Branwen</a:t>
            </a:r>
            <a:r>
              <a:rPr lang="en-GB" sz="2800" dirty="0"/>
              <a:t> </a:t>
            </a:r>
            <a:r>
              <a:rPr lang="en-GB" sz="2800" dirty="0" err="1"/>
              <a:t>Bingle</a:t>
            </a:r>
            <a:r>
              <a:rPr lang="en-GB" sz="2800" dirty="0"/>
              <a:t> and Janet Coles</a:t>
            </a:r>
            <a:endParaRPr lang="en-US" dirty="0"/>
          </a:p>
        </p:txBody>
      </p:sp>
    </p:spTree>
    <p:custDataLst>
      <p:tags r:id="rId1"/>
    </p:custDataLst>
    <p:extLst>
      <p:ext uri="{BB962C8B-B14F-4D97-AF65-F5344CB8AC3E}">
        <p14:creationId xmlns:p14="http://schemas.microsoft.com/office/powerpoint/2010/main" val="340779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18D5-5FA2-4BD1-9879-5F57AAEF1750}"/>
              </a:ext>
            </a:extLst>
          </p:cNvPr>
          <p:cNvSpPr>
            <a:spLocks noGrp="1"/>
          </p:cNvSpPr>
          <p:nvPr>
            <p:ph type="ctrTitle"/>
          </p:nvPr>
        </p:nvSpPr>
        <p:spPr>
          <a:xfrm>
            <a:off x="685800" y="909711"/>
            <a:ext cx="7772400" cy="653274"/>
          </a:xfrm>
        </p:spPr>
        <p:txBody>
          <a:bodyPr/>
          <a:lstStyle/>
          <a:p>
            <a:r>
              <a:rPr lang="en-GB" dirty="0"/>
              <a:t>The process</a:t>
            </a:r>
          </a:p>
        </p:txBody>
      </p:sp>
      <p:sp>
        <p:nvSpPr>
          <p:cNvPr id="3" name="Subtitle 2">
            <a:extLst>
              <a:ext uri="{FF2B5EF4-FFF2-40B4-BE49-F238E27FC236}">
                <a16:creationId xmlns:a16="http://schemas.microsoft.com/office/drawing/2014/main" id="{F4A95805-AB8C-411B-AA1B-EE7D2153E4BC}"/>
              </a:ext>
            </a:extLst>
          </p:cNvPr>
          <p:cNvSpPr>
            <a:spLocks noGrp="1"/>
          </p:cNvSpPr>
          <p:nvPr>
            <p:ph type="subTitle" idx="1"/>
          </p:nvPr>
        </p:nvSpPr>
        <p:spPr>
          <a:xfrm>
            <a:off x="372139" y="1648047"/>
            <a:ext cx="8442251" cy="4529469"/>
          </a:xfrm>
        </p:spPr>
        <p:txBody>
          <a:bodyPr>
            <a:normAutofit/>
          </a:bodyPr>
          <a:lstStyle/>
          <a:p>
            <a:endParaRPr lang="en-GB" dirty="0"/>
          </a:p>
          <a:p>
            <a:r>
              <a:rPr lang="en-GB" dirty="0"/>
              <a:t>The SEI 501 booklet is the key document that trainees use that provides information regarding the requirements on placement.</a:t>
            </a:r>
          </a:p>
          <a:p>
            <a:r>
              <a:rPr lang="en-GB" dirty="0"/>
              <a:t>Trainees have been asked to familiarise with this as it outlines clearly the expectations. </a:t>
            </a:r>
          </a:p>
          <a:p>
            <a:endParaRPr lang="en-GB" dirty="0"/>
          </a:p>
          <a:p>
            <a:r>
              <a:rPr lang="en-GB" dirty="0"/>
              <a:t>We will take some time to go over this together and some of  the key pages.</a:t>
            </a:r>
          </a:p>
          <a:p>
            <a:r>
              <a:rPr lang="en-GB" dirty="0"/>
              <a:t>Yourselves and the trainees would both benefit from becoming familiar with the booklet and the requirements contained within.</a:t>
            </a:r>
          </a:p>
        </p:txBody>
      </p:sp>
    </p:spTree>
    <p:extLst>
      <p:ext uri="{BB962C8B-B14F-4D97-AF65-F5344CB8AC3E}">
        <p14:creationId xmlns:p14="http://schemas.microsoft.com/office/powerpoint/2010/main" val="147072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14" y="154540"/>
            <a:ext cx="5227860" cy="380247"/>
          </a:xfrm>
        </p:spPr>
        <p:txBody>
          <a:bodyPr/>
          <a:lstStyle/>
          <a:p>
            <a:r>
              <a:rPr lang="en-GB" dirty="0"/>
              <a:t>SEI501 Module booklet - overview</a:t>
            </a:r>
            <a:endParaRPr lang="en-US" dirty="0"/>
          </a:p>
        </p:txBody>
      </p:sp>
      <p:sp>
        <p:nvSpPr>
          <p:cNvPr id="9" name="TextBox 8">
            <a:extLst>
              <a:ext uri="{FF2B5EF4-FFF2-40B4-BE49-F238E27FC236}">
                <a16:creationId xmlns:a16="http://schemas.microsoft.com/office/drawing/2014/main" id="{9F535C17-3F3A-40FD-AACC-9BE1C29E4270}"/>
              </a:ext>
            </a:extLst>
          </p:cNvPr>
          <p:cNvSpPr txBox="1"/>
          <p:nvPr/>
        </p:nvSpPr>
        <p:spPr>
          <a:xfrm>
            <a:off x="6879104" y="890671"/>
            <a:ext cx="2264896" cy="5355312"/>
          </a:xfrm>
          <a:prstGeom prst="rect">
            <a:avLst/>
          </a:prstGeom>
          <a:noFill/>
        </p:spPr>
        <p:txBody>
          <a:bodyPr wrap="square" rtlCol="0">
            <a:spAutoFit/>
          </a:bodyPr>
          <a:lstStyle/>
          <a:p>
            <a:r>
              <a:rPr lang="en-GB" dirty="0"/>
              <a:t>Early on in the booklet you will see a general week by week overview.</a:t>
            </a:r>
          </a:p>
          <a:p>
            <a:endParaRPr lang="en-GB" dirty="0"/>
          </a:p>
          <a:p>
            <a:r>
              <a:rPr lang="en-GB" dirty="0"/>
              <a:t>There are 2 preparation weeks followed by 6 assessed weeks.</a:t>
            </a:r>
          </a:p>
          <a:p>
            <a:endParaRPr lang="en-GB" dirty="0"/>
          </a:p>
          <a:p>
            <a:r>
              <a:rPr lang="en-GB" dirty="0"/>
              <a:t>The placement starts 25</a:t>
            </a:r>
            <a:r>
              <a:rPr lang="en-GB" baseline="30000" dirty="0"/>
              <a:t>th</a:t>
            </a:r>
            <a:r>
              <a:rPr lang="en-GB" dirty="0"/>
              <a:t> January and bridges across half term up to 26</a:t>
            </a:r>
            <a:r>
              <a:rPr lang="en-GB" baseline="30000" dirty="0"/>
              <a:t>th</a:t>
            </a:r>
            <a:r>
              <a:rPr lang="en-GB" dirty="0"/>
              <a:t> March 2021.</a:t>
            </a:r>
          </a:p>
          <a:p>
            <a:endParaRPr lang="en-GB" dirty="0"/>
          </a:p>
          <a:p>
            <a:r>
              <a:rPr lang="en-GB" dirty="0"/>
              <a:t>Key date – Friday 5</a:t>
            </a:r>
            <a:r>
              <a:rPr lang="en-GB" baseline="30000" dirty="0"/>
              <a:t>th</a:t>
            </a:r>
            <a:r>
              <a:rPr lang="en-GB" dirty="0"/>
              <a:t> Feb – planning approval</a:t>
            </a:r>
          </a:p>
        </p:txBody>
      </p:sp>
      <p:pic>
        <p:nvPicPr>
          <p:cNvPr id="10" name="Picture 9">
            <a:extLst>
              <a:ext uri="{FF2B5EF4-FFF2-40B4-BE49-F238E27FC236}">
                <a16:creationId xmlns:a16="http://schemas.microsoft.com/office/drawing/2014/main" id="{35A5A05D-ED0C-4986-8B94-B79D17DABC16}"/>
              </a:ext>
            </a:extLst>
          </p:cNvPr>
          <p:cNvPicPr>
            <a:picLocks noChangeAspect="1"/>
          </p:cNvPicPr>
          <p:nvPr/>
        </p:nvPicPr>
        <p:blipFill rotWithShape="1">
          <a:blip r:embed="rId3"/>
          <a:srcRect l="30205" t="28909" r="30204" b="22155"/>
          <a:stretch/>
        </p:blipFill>
        <p:spPr>
          <a:xfrm>
            <a:off x="307911" y="1058993"/>
            <a:ext cx="6021688" cy="4186713"/>
          </a:xfrm>
          <a:prstGeom prst="rect">
            <a:avLst/>
          </a:prstGeom>
        </p:spPr>
      </p:pic>
    </p:spTree>
    <p:custDataLst>
      <p:tags r:id="rId1"/>
    </p:custDataLst>
    <p:extLst>
      <p:ext uri="{BB962C8B-B14F-4D97-AF65-F5344CB8AC3E}">
        <p14:creationId xmlns:p14="http://schemas.microsoft.com/office/powerpoint/2010/main" val="74660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107" y="154540"/>
            <a:ext cx="4892479" cy="380247"/>
          </a:xfrm>
        </p:spPr>
        <p:txBody>
          <a:bodyPr/>
          <a:lstStyle/>
          <a:p>
            <a:r>
              <a:rPr lang="en-US" dirty="0"/>
              <a:t>SEI 501 Module booklet - overview</a:t>
            </a:r>
          </a:p>
        </p:txBody>
      </p:sp>
      <p:sp>
        <p:nvSpPr>
          <p:cNvPr id="5" name="TextBox 4">
            <a:extLst>
              <a:ext uri="{FF2B5EF4-FFF2-40B4-BE49-F238E27FC236}">
                <a16:creationId xmlns:a16="http://schemas.microsoft.com/office/drawing/2014/main" id="{65AEEE9C-FAE9-4343-9CA2-8EACC18FA2EC}"/>
              </a:ext>
            </a:extLst>
          </p:cNvPr>
          <p:cNvSpPr txBox="1"/>
          <p:nvPr/>
        </p:nvSpPr>
        <p:spPr>
          <a:xfrm>
            <a:off x="433940" y="643154"/>
            <a:ext cx="7616899" cy="769441"/>
          </a:xfrm>
          <a:prstGeom prst="rect">
            <a:avLst/>
          </a:prstGeom>
          <a:noFill/>
        </p:spPr>
        <p:txBody>
          <a:bodyPr wrap="square">
            <a:spAutoFit/>
          </a:bodyPr>
          <a:lstStyle/>
          <a:p>
            <a:endParaRPr lang="en-GB" sz="4400" dirty="0">
              <a:solidFill>
                <a:schemeClr val="accent6">
                  <a:lumMod val="75000"/>
                </a:schemeClr>
              </a:solidFill>
            </a:endParaRPr>
          </a:p>
        </p:txBody>
      </p:sp>
      <p:pic>
        <p:nvPicPr>
          <p:cNvPr id="8" name="Content Placeholder 7">
            <a:extLst>
              <a:ext uri="{FF2B5EF4-FFF2-40B4-BE49-F238E27FC236}">
                <a16:creationId xmlns:a16="http://schemas.microsoft.com/office/drawing/2014/main" id="{8F9DC749-ABCA-4638-9B25-906962CA89F2}"/>
              </a:ext>
            </a:extLst>
          </p:cNvPr>
          <p:cNvPicPr>
            <a:picLocks noGrp="1" noChangeAspect="1"/>
          </p:cNvPicPr>
          <p:nvPr>
            <p:ph idx="1"/>
          </p:nvPr>
        </p:nvPicPr>
        <p:blipFill rotWithShape="1">
          <a:blip r:embed="rId3"/>
          <a:srcRect l="20341" t="23068" r="39888" b="26148"/>
          <a:stretch/>
        </p:blipFill>
        <p:spPr>
          <a:xfrm>
            <a:off x="540463" y="1116418"/>
            <a:ext cx="5819043" cy="4667693"/>
          </a:xfrm>
        </p:spPr>
      </p:pic>
      <p:sp>
        <p:nvSpPr>
          <p:cNvPr id="3" name="TextBox 2">
            <a:extLst>
              <a:ext uri="{FF2B5EF4-FFF2-40B4-BE49-F238E27FC236}">
                <a16:creationId xmlns:a16="http://schemas.microsoft.com/office/drawing/2014/main" id="{99505A04-CE65-4EA4-9999-46607526AF79}"/>
              </a:ext>
            </a:extLst>
          </p:cNvPr>
          <p:cNvSpPr txBox="1"/>
          <p:nvPr/>
        </p:nvSpPr>
        <p:spPr>
          <a:xfrm>
            <a:off x="6774024" y="4506686"/>
            <a:ext cx="2016264" cy="1200329"/>
          </a:xfrm>
          <a:prstGeom prst="rect">
            <a:avLst/>
          </a:prstGeom>
          <a:noFill/>
        </p:spPr>
        <p:txBody>
          <a:bodyPr wrap="square" rtlCol="0">
            <a:spAutoFit/>
          </a:bodyPr>
          <a:lstStyle/>
          <a:p>
            <a:r>
              <a:rPr lang="en-GB" dirty="0"/>
              <a:t>Next important date noted here is the End Point Review date</a:t>
            </a:r>
          </a:p>
        </p:txBody>
      </p:sp>
    </p:spTree>
    <p:custDataLst>
      <p:tags r:id="rId1"/>
    </p:custDataLst>
    <p:extLst>
      <p:ext uri="{BB962C8B-B14F-4D97-AF65-F5344CB8AC3E}">
        <p14:creationId xmlns:p14="http://schemas.microsoft.com/office/powerpoint/2010/main" val="345467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Experience File</a:t>
            </a:r>
          </a:p>
        </p:txBody>
      </p:sp>
      <p:sp>
        <p:nvSpPr>
          <p:cNvPr id="9" name="TextBox 8">
            <a:extLst>
              <a:ext uri="{FF2B5EF4-FFF2-40B4-BE49-F238E27FC236}">
                <a16:creationId xmlns:a16="http://schemas.microsoft.com/office/drawing/2014/main" id="{B0E4896F-1BBF-4F9D-B1C5-94DD476704C9}"/>
              </a:ext>
            </a:extLst>
          </p:cNvPr>
          <p:cNvSpPr txBox="1"/>
          <p:nvPr/>
        </p:nvSpPr>
        <p:spPr>
          <a:xfrm>
            <a:off x="5955735" y="1041990"/>
            <a:ext cx="2955851" cy="3970318"/>
          </a:xfrm>
          <a:prstGeom prst="rect">
            <a:avLst/>
          </a:prstGeom>
          <a:noFill/>
        </p:spPr>
        <p:txBody>
          <a:bodyPr wrap="square" rtlCol="0">
            <a:spAutoFit/>
          </a:bodyPr>
          <a:lstStyle/>
          <a:p>
            <a:r>
              <a:rPr lang="en-GB" dirty="0"/>
              <a:t>Trainees need to organise a file to contain their evidence. The next two pages explain what the set up of the folder should be, trainees should have this prepared.</a:t>
            </a:r>
          </a:p>
          <a:p>
            <a:endParaRPr lang="en-GB" dirty="0"/>
          </a:p>
          <a:p>
            <a:r>
              <a:rPr lang="en-GB" dirty="0"/>
              <a:t>Under current circumstances we know that some items may not be as readily available.</a:t>
            </a:r>
          </a:p>
          <a:p>
            <a:endParaRPr lang="en-GB" dirty="0"/>
          </a:p>
          <a:p>
            <a:r>
              <a:rPr lang="en-GB" dirty="0"/>
              <a:t>There will be some flexibility on the requirements.</a:t>
            </a:r>
          </a:p>
        </p:txBody>
      </p:sp>
      <p:pic>
        <p:nvPicPr>
          <p:cNvPr id="13" name="Content Placeholder 12">
            <a:extLst>
              <a:ext uri="{FF2B5EF4-FFF2-40B4-BE49-F238E27FC236}">
                <a16:creationId xmlns:a16="http://schemas.microsoft.com/office/drawing/2014/main" id="{2753E16B-3C20-43CF-9DCA-DC500F55B35D}"/>
              </a:ext>
            </a:extLst>
          </p:cNvPr>
          <p:cNvPicPr>
            <a:picLocks noGrp="1" noChangeAspect="1"/>
          </p:cNvPicPr>
          <p:nvPr>
            <p:ph idx="1"/>
          </p:nvPr>
        </p:nvPicPr>
        <p:blipFill rotWithShape="1">
          <a:blip r:embed="rId3"/>
          <a:srcRect l="22902" t="18177" r="40967" b="7187"/>
          <a:stretch/>
        </p:blipFill>
        <p:spPr>
          <a:xfrm>
            <a:off x="330761" y="675616"/>
            <a:ext cx="5091844" cy="5916570"/>
          </a:xfrm>
        </p:spPr>
      </p:pic>
    </p:spTree>
    <p:custDataLst>
      <p:tags r:id="rId1"/>
    </p:custDataLst>
    <p:extLst>
      <p:ext uri="{BB962C8B-B14F-4D97-AF65-F5344CB8AC3E}">
        <p14:creationId xmlns:p14="http://schemas.microsoft.com/office/powerpoint/2010/main" val="385270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period</a:t>
            </a:r>
          </a:p>
        </p:txBody>
      </p:sp>
      <p:pic>
        <p:nvPicPr>
          <p:cNvPr id="12" name="Content Placeholder 11">
            <a:extLst>
              <a:ext uri="{FF2B5EF4-FFF2-40B4-BE49-F238E27FC236}">
                <a16:creationId xmlns:a16="http://schemas.microsoft.com/office/drawing/2014/main" id="{9DB6B1E9-C188-42A3-BED7-EF76B12ECAEE}"/>
              </a:ext>
            </a:extLst>
          </p:cNvPr>
          <p:cNvPicPr>
            <a:picLocks noGrp="1" noChangeAspect="1"/>
          </p:cNvPicPr>
          <p:nvPr>
            <p:ph idx="1"/>
          </p:nvPr>
        </p:nvPicPr>
        <p:blipFill rotWithShape="1">
          <a:blip r:embed="rId2"/>
          <a:srcRect l="24385" t="17795" r="42046" b="7427"/>
          <a:stretch/>
        </p:blipFill>
        <p:spPr>
          <a:xfrm>
            <a:off x="357938" y="627283"/>
            <a:ext cx="4734994" cy="5933005"/>
          </a:xfrm>
        </p:spPr>
      </p:pic>
      <p:sp>
        <p:nvSpPr>
          <p:cNvPr id="13" name="TextBox 12">
            <a:extLst>
              <a:ext uri="{FF2B5EF4-FFF2-40B4-BE49-F238E27FC236}">
                <a16:creationId xmlns:a16="http://schemas.microsoft.com/office/drawing/2014/main" id="{007A7984-5015-48D9-A2EC-AF19AB24C53B}"/>
              </a:ext>
            </a:extLst>
          </p:cNvPr>
          <p:cNvSpPr txBox="1"/>
          <p:nvPr/>
        </p:nvSpPr>
        <p:spPr>
          <a:xfrm>
            <a:off x="5794744" y="1467293"/>
            <a:ext cx="2817628" cy="4801314"/>
          </a:xfrm>
          <a:prstGeom prst="rect">
            <a:avLst/>
          </a:prstGeom>
          <a:noFill/>
        </p:spPr>
        <p:txBody>
          <a:bodyPr wrap="square" rtlCol="0">
            <a:spAutoFit/>
          </a:bodyPr>
          <a:lstStyle/>
          <a:p>
            <a:r>
              <a:rPr lang="en-GB" dirty="0"/>
              <a:t>During the 9 days of preparation there are tasks that we ask trainees to try to complete.</a:t>
            </a:r>
          </a:p>
          <a:p>
            <a:r>
              <a:rPr lang="en-GB" dirty="0"/>
              <a:t>We ask trainees to get familiar with these tasks and aim to complete as best they can.</a:t>
            </a:r>
          </a:p>
          <a:p>
            <a:endParaRPr lang="en-GB" dirty="0"/>
          </a:p>
          <a:p>
            <a:r>
              <a:rPr lang="en-GB" dirty="0"/>
              <a:t>Again, to reiterate, we appreciate that at this time they may not have such swift access to resources.</a:t>
            </a:r>
          </a:p>
          <a:p>
            <a:endParaRPr lang="en-GB" dirty="0"/>
          </a:p>
          <a:p>
            <a:r>
              <a:rPr lang="en-GB" dirty="0"/>
              <a:t>We have advised trainees to speak with their CT/ SBT and PT. </a:t>
            </a:r>
          </a:p>
        </p:txBody>
      </p:sp>
    </p:spTree>
    <p:extLst>
      <p:ext uri="{BB962C8B-B14F-4D97-AF65-F5344CB8AC3E}">
        <p14:creationId xmlns:p14="http://schemas.microsoft.com/office/powerpoint/2010/main" val="68521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DA59-CD09-4EA2-9512-667115431285}"/>
              </a:ext>
            </a:extLst>
          </p:cNvPr>
          <p:cNvSpPr>
            <a:spLocks noGrp="1"/>
          </p:cNvSpPr>
          <p:nvPr>
            <p:ph type="title"/>
          </p:nvPr>
        </p:nvSpPr>
        <p:spPr/>
        <p:txBody>
          <a:bodyPr/>
          <a:lstStyle/>
          <a:p>
            <a:r>
              <a:rPr lang="en-GB" dirty="0"/>
              <a:t>Activities during placement</a:t>
            </a:r>
          </a:p>
        </p:txBody>
      </p:sp>
      <p:pic>
        <p:nvPicPr>
          <p:cNvPr id="4" name="Picture 3">
            <a:extLst>
              <a:ext uri="{FF2B5EF4-FFF2-40B4-BE49-F238E27FC236}">
                <a16:creationId xmlns:a16="http://schemas.microsoft.com/office/drawing/2014/main" id="{CC362372-D578-484B-80F3-B946B9F70498}"/>
              </a:ext>
            </a:extLst>
          </p:cNvPr>
          <p:cNvPicPr>
            <a:picLocks noChangeAspect="1"/>
          </p:cNvPicPr>
          <p:nvPr/>
        </p:nvPicPr>
        <p:blipFill rotWithShape="1">
          <a:blip r:embed="rId2"/>
          <a:srcRect l="17442" t="20956" r="31860" b="25917"/>
          <a:stretch/>
        </p:blipFill>
        <p:spPr>
          <a:xfrm>
            <a:off x="404037" y="810600"/>
            <a:ext cx="8155172" cy="4807062"/>
          </a:xfrm>
          <a:prstGeom prst="rect">
            <a:avLst/>
          </a:prstGeom>
        </p:spPr>
      </p:pic>
      <p:sp>
        <p:nvSpPr>
          <p:cNvPr id="5" name="TextBox 4">
            <a:extLst>
              <a:ext uri="{FF2B5EF4-FFF2-40B4-BE49-F238E27FC236}">
                <a16:creationId xmlns:a16="http://schemas.microsoft.com/office/drawing/2014/main" id="{77E2720B-4E18-4217-A4CC-0C8C60E6C4E2}"/>
              </a:ext>
            </a:extLst>
          </p:cNvPr>
          <p:cNvSpPr txBox="1"/>
          <p:nvPr/>
        </p:nvSpPr>
        <p:spPr>
          <a:xfrm>
            <a:off x="462516" y="5617662"/>
            <a:ext cx="8038214" cy="923330"/>
          </a:xfrm>
          <a:prstGeom prst="rect">
            <a:avLst/>
          </a:prstGeom>
          <a:noFill/>
        </p:spPr>
        <p:txBody>
          <a:bodyPr wrap="square" rtlCol="0">
            <a:spAutoFit/>
          </a:bodyPr>
          <a:lstStyle/>
          <a:p>
            <a:r>
              <a:rPr lang="en-GB" dirty="0"/>
              <a:t>These are some tasks trainees are aiming to complete during their whole time on placement, we appreciate that they may not be able to do them all. The table helps to identify gaps for future action.</a:t>
            </a:r>
          </a:p>
        </p:txBody>
      </p:sp>
    </p:spTree>
    <p:extLst>
      <p:ext uri="{BB962C8B-B14F-4D97-AF65-F5344CB8AC3E}">
        <p14:creationId xmlns:p14="http://schemas.microsoft.com/office/powerpoint/2010/main" val="329517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271C-59C6-4A92-90ED-CE7F3162D5D3}"/>
              </a:ext>
            </a:extLst>
          </p:cNvPr>
          <p:cNvSpPr>
            <a:spLocks noGrp="1"/>
          </p:cNvSpPr>
          <p:nvPr>
            <p:ph type="title"/>
          </p:nvPr>
        </p:nvSpPr>
        <p:spPr/>
        <p:txBody>
          <a:bodyPr/>
          <a:lstStyle/>
          <a:p>
            <a:r>
              <a:rPr lang="en-GB" dirty="0"/>
              <a:t>Must do activities</a:t>
            </a:r>
          </a:p>
        </p:txBody>
      </p:sp>
      <p:pic>
        <p:nvPicPr>
          <p:cNvPr id="4" name="Picture 3">
            <a:extLst>
              <a:ext uri="{FF2B5EF4-FFF2-40B4-BE49-F238E27FC236}">
                <a16:creationId xmlns:a16="http://schemas.microsoft.com/office/drawing/2014/main" id="{E2B7EC95-94A2-47E5-8AC2-28D314E3C8D2}"/>
              </a:ext>
            </a:extLst>
          </p:cNvPr>
          <p:cNvPicPr>
            <a:picLocks noChangeAspect="1"/>
          </p:cNvPicPr>
          <p:nvPr/>
        </p:nvPicPr>
        <p:blipFill rotWithShape="1">
          <a:blip r:embed="rId2"/>
          <a:srcRect l="17674" t="28605" r="33257" b="40387"/>
          <a:stretch/>
        </p:blipFill>
        <p:spPr>
          <a:xfrm>
            <a:off x="384189" y="1339701"/>
            <a:ext cx="8375622" cy="2977117"/>
          </a:xfrm>
          <a:prstGeom prst="rect">
            <a:avLst/>
          </a:prstGeom>
        </p:spPr>
      </p:pic>
      <p:sp>
        <p:nvSpPr>
          <p:cNvPr id="5" name="TextBox 4">
            <a:extLst>
              <a:ext uri="{FF2B5EF4-FFF2-40B4-BE49-F238E27FC236}">
                <a16:creationId xmlns:a16="http://schemas.microsoft.com/office/drawing/2014/main" id="{1CA9400C-D4A2-4CEC-83A1-8792B066CF54}"/>
              </a:ext>
            </a:extLst>
          </p:cNvPr>
          <p:cNvSpPr txBox="1"/>
          <p:nvPr/>
        </p:nvSpPr>
        <p:spPr>
          <a:xfrm>
            <a:off x="467833" y="4901609"/>
            <a:ext cx="8229600" cy="369332"/>
          </a:xfrm>
          <a:prstGeom prst="rect">
            <a:avLst/>
          </a:prstGeom>
          <a:noFill/>
        </p:spPr>
        <p:txBody>
          <a:bodyPr wrap="square" rtlCol="0">
            <a:spAutoFit/>
          </a:bodyPr>
          <a:lstStyle/>
          <a:p>
            <a:r>
              <a:rPr lang="en-GB" dirty="0"/>
              <a:t>Separately you will see these MUST do activities for the trainees.</a:t>
            </a:r>
          </a:p>
        </p:txBody>
      </p:sp>
    </p:spTree>
    <p:extLst>
      <p:ext uri="{BB962C8B-B14F-4D97-AF65-F5344CB8AC3E}">
        <p14:creationId xmlns:p14="http://schemas.microsoft.com/office/powerpoint/2010/main" val="40926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F969-0D58-411C-AB33-D977465009C6}"/>
              </a:ext>
            </a:extLst>
          </p:cNvPr>
          <p:cNvSpPr>
            <a:spLocks noGrp="1"/>
          </p:cNvSpPr>
          <p:nvPr>
            <p:ph type="title"/>
          </p:nvPr>
        </p:nvSpPr>
        <p:spPr>
          <a:xfrm>
            <a:off x="449076" y="768349"/>
            <a:ext cx="7886700" cy="549463"/>
          </a:xfrm>
        </p:spPr>
        <p:txBody>
          <a:bodyPr/>
          <a:lstStyle/>
          <a:p>
            <a:r>
              <a:rPr lang="en-GB" sz="2800" dirty="0"/>
              <a:t>DfE advises </a:t>
            </a:r>
            <a:r>
              <a:rPr lang="en-GB" dirty="0"/>
              <a:t>:</a:t>
            </a:r>
          </a:p>
        </p:txBody>
      </p:sp>
      <p:sp>
        <p:nvSpPr>
          <p:cNvPr id="3" name="Text Placeholder 2">
            <a:extLst>
              <a:ext uri="{FF2B5EF4-FFF2-40B4-BE49-F238E27FC236}">
                <a16:creationId xmlns:a16="http://schemas.microsoft.com/office/drawing/2014/main" id="{E732FD7E-3DCA-4E0F-ACD8-4100B7178A7B}"/>
              </a:ext>
            </a:extLst>
          </p:cNvPr>
          <p:cNvSpPr>
            <a:spLocks noGrp="1"/>
          </p:cNvSpPr>
          <p:nvPr>
            <p:ph type="body" idx="1"/>
          </p:nvPr>
        </p:nvSpPr>
        <p:spPr>
          <a:xfrm>
            <a:off x="349624" y="1169894"/>
            <a:ext cx="8498541" cy="5217459"/>
          </a:xfrm>
        </p:spPr>
        <p:txBody>
          <a:bodyPr>
            <a:normAutofit fontScale="92500" lnSpcReduction="20000"/>
          </a:bodyPr>
          <a:lstStyle/>
          <a:p>
            <a:pPr algn="l"/>
            <a:r>
              <a:rPr lang="en-GB" b="0" i="0" dirty="0">
                <a:solidFill>
                  <a:srgbClr val="212529"/>
                </a:solidFill>
                <a:effectLst/>
                <a:latin typeface="-apple-system"/>
              </a:rPr>
              <a:t>Trainees could: </a:t>
            </a:r>
          </a:p>
          <a:p>
            <a:pPr algn="l"/>
            <a:r>
              <a:rPr lang="en-GB" b="0" i="0" dirty="0">
                <a:solidFill>
                  <a:srgbClr val="212529"/>
                </a:solidFill>
                <a:effectLst/>
                <a:latin typeface="-apple-system"/>
              </a:rPr>
              <a:t>• </a:t>
            </a:r>
            <a:r>
              <a:rPr lang="en-GB" b="0" i="0" dirty="0">
                <a:solidFill>
                  <a:srgbClr val="212529"/>
                </a:solidFill>
                <a:effectLst/>
                <a:highlight>
                  <a:srgbClr val="FFFF00"/>
                </a:highlight>
                <a:latin typeface="-apple-system"/>
              </a:rPr>
              <a:t>take responsibility, with the usual mentor oversight, for small groups of pupils in school across or within years, adapting resources for such groups, creating online education materials, re-planning sequences of lessons or delivering catch-up lessons</a:t>
            </a:r>
          </a:p>
          <a:p>
            <a:pPr algn="l"/>
            <a:r>
              <a:rPr lang="en-GB" b="0" i="0" dirty="0">
                <a:solidFill>
                  <a:srgbClr val="212529"/>
                </a:solidFill>
                <a:effectLst/>
                <a:latin typeface="-apple-system"/>
              </a:rPr>
              <a:t>• be engaged in wider professional activity, for instance tackling pupil, family and school needs by learning about, identifying and addressing challenges such as vulnerability, mental health problems or safeguarding issues</a:t>
            </a:r>
          </a:p>
          <a:p>
            <a:pPr algn="l"/>
            <a:r>
              <a:rPr lang="en-GB" b="0" i="0" dirty="0">
                <a:solidFill>
                  <a:srgbClr val="212529"/>
                </a:solidFill>
                <a:effectLst/>
                <a:latin typeface="-apple-system"/>
              </a:rPr>
              <a:t>• develop or engage in working groups to share best practice around resilience, commitment and team-working</a:t>
            </a:r>
          </a:p>
          <a:p>
            <a:pPr algn="l"/>
            <a:r>
              <a:rPr lang="en-GB" b="0" i="0" dirty="0">
                <a:solidFill>
                  <a:srgbClr val="212529"/>
                </a:solidFill>
                <a:effectLst/>
                <a:latin typeface="-apple-system"/>
              </a:rPr>
              <a:t>• </a:t>
            </a:r>
            <a:r>
              <a:rPr lang="en-GB" b="0" i="0" dirty="0">
                <a:solidFill>
                  <a:srgbClr val="212529"/>
                </a:solidFill>
                <a:effectLst/>
                <a:highlight>
                  <a:srgbClr val="FFFF00"/>
                </a:highlight>
                <a:latin typeface="-apple-system"/>
              </a:rPr>
              <a:t>work in pairs or groups to co-plan, co-teach and co-assess lessons with their mentors or other trainees</a:t>
            </a:r>
            <a:r>
              <a:rPr lang="en-GB" b="0" i="0" dirty="0">
                <a:solidFill>
                  <a:srgbClr val="212529"/>
                </a:solidFill>
                <a:effectLst/>
                <a:latin typeface="-apple-system"/>
              </a:rPr>
              <a:t>. Paired and group placements, where these are possible, benefit trainees, mentors and teaching staff, promoting a greater sense of team collaboration, ongoing professional learning and reductions in workload​"</a:t>
            </a:r>
          </a:p>
          <a:p>
            <a:pPr algn="l"/>
            <a:r>
              <a:rPr lang="en-GB" b="0" i="0" dirty="0">
                <a:solidFill>
                  <a:srgbClr val="212529"/>
                </a:solidFill>
                <a:effectLst/>
                <a:latin typeface="-apple-system"/>
              </a:rPr>
              <a:t>(Link: </a:t>
            </a:r>
            <a:r>
              <a:rPr lang="en-GB" b="0" i="0" u="none" strike="noStrike" dirty="0">
                <a:solidFill>
                  <a:srgbClr val="0F6FC5"/>
                </a:solidFill>
                <a:effectLst/>
                <a:latin typeface="-apple-system"/>
                <a:hlinkClick r:id="rId2"/>
              </a:rPr>
              <a:t>Restricting attendance during the national lockdown: schools (publishing.service.gov.uk)</a:t>
            </a:r>
            <a:r>
              <a:rPr lang="en-GB" b="0" i="0" dirty="0">
                <a:solidFill>
                  <a:srgbClr val="212529"/>
                </a:solidFill>
                <a:effectLst/>
                <a:latin typeface="-apple-system"/>
              </a:rPr>
              <a:t>​ )</a:t>
            </a:r>
          </a:p>
          <a:p>
            <a:endParaRPr lang="en-GB" dirty="0"/>
          </a:p>
        </p:txBody>
      </p:sp>
      <p:sp>
        <p:nvSpPr>
          <p:cNvPr id="5" name="TextBox 4">
            <a:extLst>
              <a:ext uri="{FF2B5EF4-FFF2-40B4-BE49-F238E27FC236}">
                <a16:creationId xmlns:a16="http://schemas.microsoft.com/office/drawing/2014/main" id="{945ACED3-BAB5-4056-A14F-F6A19295847E}"/>
              </a:ext>
            </a:extLst>
          </p:cNvPr>
          <p:cNvSpPr txBox="1"/>
          <p:nvPr/>
        </p:nvSpPr>
        <p:spPr>
          <a:xfrm>
            <a:off x="2971800" y="134471"/>
            <a:ext cx="5876365" cy="369332"/>
          </a:xfrm>
          <a:prstGeom prst="rect">
            <a:avLst/>
          </a:prstGeom>
          <a:noFill/>
        </p:spPr>
        <p:txBody>
          <a:bodyPr wrap="square" rtlCol="0">
            <a:spAutoFit/>
          </a:bodyPr>
          <a:lstStyle/>
          <a:p>
            <a:r>
              <a:rPr lang="en-GB" dirty="0">
                <a:solidFill>
                  <a:schemeClr val="bg1"/>
                </a:solidFill>
              </a:rPr>
              <a:t>What can trainees be expected to do in the current climate ?</a:t>
            </a:r>
          </a:p>
        </p:txBody>
      </p:sp>
    </p:spTree>
    <p:extLst>
      <p:ext uri="{BB962C8B-B14F-4D97-AF65-F5344CB8AC3E}">
        <p14:creationId xmlns:p14="http://schemas.microsoft.com/office/powerpoint/2010/main" val="355230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approval </a:t>
            </a:r>
            <a:endParaRPr lang="en-US" dirty="0"/>
          </a:p>
        </p:txBody>
      </p:sp>
      <p:pic>
        <p:nvPicPr>
          <p:cNvPr id="8" name="Content Placeholder 7">
            <a:extLst>
              <a:ext uri="{FF2B5EF4-FFF2-40B4-BE49-F238E27FC236}">
                <a16:creationId xmlns:a16="http://schemas.microsoft.com/office/drawing/2014/main" id="{4FA09032-8DBE-4467-B926-B08B82A9447A}"/>
              </a:ext>
            </a:extLst>
          </p:cNvPr>
          <p:cNvPicPr>
            <a:picLocks noGrp="1" noChangeAspect="1"/>
          </p:cNvPicPr>
          <p:nvPr>
            <p:ph idx="1"/>
          </p:nvPr>
        </p:nvPicPr>
        <p:blipFill rotWithShape="1">
          <a:blip r:embed="rId3"/>
          <a:srcRect l="23980" t="17556" r="41103" b="9104"/>
          <a:stretch/>
        </p:blipFill>
        <p:spPr>
          <a:xfrm>
            <a:off x="106326" y="598319"/>
            <a:ext cx="5167423" cy="6105141"/>
          </a:xfrm>
        </p:spPr>
      </p:pic>
      <p:sp>
        <p:nvSpPr>
          <p:cNvPr id="9" name="TextBox 8">
            <a:extLst>
              <a:ext uri="{FF2B5EF4-FFF2-40B4-BE49-F238E27FC236}">
                <a16:creationId xmlns:a16="http://schemas.microsoft.com/office/drawing/2014/main" id="{D6C9F668-2289-4D8D-9DE5-B7C2CEFE55FF}"/>
              </a:ext>
            </a:extLst>
          </p:cNvPr>
          <p:cNvSpPr txBox="1"/>
          <p:nvPr/>
        </p:nvSpPr>
        <p:spPr>
          <a:xfrm>
            <a:off x="5794744" y="1105786"/>
            <a:ext cx="3116842" cy="4524315"/>
          </a:xfrm>
          <a:prstGeom prst="rect">
            <a:avLst/>
          </a:prstGeom>
          <a:noFill/>
        </p:spPr>
        <p:txBody>
          <a:bodyPr wrap="square" rtlCol="0">
            <a:spAutoFit/>
          </a:bodyPr>
          <a:lstStyle/>
          <a:p>
            <a:r>
              <a:rPr lang="en-GB" dirty="0"/>
              <a:t>Before the start of assessed week 1 trainees will have a meeting to approve planning and their scheduled activities for the first week of the assessed period.</a:t>
            </a:r>
          </a:p>
          <a:p>
            <a:endParaRPr lang="en-GB" dirty="0"/>
          </a:p>
          <a:p>
            <a:r>
              <a:rPr lang="en-GB" dirty="0"/>
              <a:t>The teacher / SBT should have agreed the sessions and the planning prior to the PT meeting.</a:t>
            </a:r>
          </a:p>
          <a:p>
            <a:endParaRPr lang="en-GB" dirty="0"/>
          </a:p>
          <a:p>
            <a:endParaRPr lang="en-GB" dirty="0"/>
          </a:p>
          <a:p>
            <a:r>
              <a:rPr lang="en-GB" dirty="0"/>
              <a:t>After this Newman do not check planning, approval from the CT / SBT is sufficient.</a:t>
            </a:r>
          </a:p>
        </p:txBody>
      </p:sp>
    </p:spTree>
    <p:custDataLst>
      <p:tags r:id="rId1"/>
    </p:custDataLst>
    <p:extLst>
      <p:ext uri="{BB962C8B-B14F-4D97-AF65-F5344CB8AC3E}">
        <p14:creationId xmlns:p14="http://schemas.microsoft.com/office/powerpoint/2010/main" val="302359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weekly tasks</a:t>
            </a:r>
          </a:p>
        </p:txBody>
      </p:sp>
      <p:pic>
        <p:nvPicPr>
          <p:cNvPr id="8" name="Content Placeholder 7">
            <a:extLst>
              <a:ext uri="{FF2B5EF4-FFF2-40B4-BE49-F238E27FC236}">
                <a16:creationId xmlns:a16="http://schemas.microsoft.com/office/drawing/2014/main" id="{FB2A4106-BA1A-4BE1-8AEB-7CB83D5320BE}"/>
              </a:ext>
            </a:extLst>
          </p:cNvPr>
          <p:cNvPicPr>
            <a:picLocks noGrp="1" noChangeAspect="1"/>
          </p:cNvPicPr>
          <p:nvPr>
            <p:ph idx="1"/>
          </p:nvPr>
        </p:nvPicPr>
        <p:blipFill rotWithShape="1">
          <a:blip r:embed="rId2"/>
          <a:srcRect l="24115" t="24266" r="41641" b="14849"/>
          <a:stretch/>
        </p:blipFill>
        <p:spPr>
          <a:xfrm>
            <a:off x="218849" y="691116"/>
            <a:ext cx="5937402" cy="5890437"/>
          </a:xfrm>
        </p:spPr>
      </p:pic>
      <p:sp>
        <p:nvSpPr>
          <p:cNvPr id="10" name="TextBox 9">
            <a:extLst>
              <a:ext uri="{FF2B5EF4-FFF2-40B4-BE49-F238E27FC236}">
                <a16:creationId xmlns:a16="http://schemas.microsoft.com/office/drawing/2014/main" id="{B028B178-9472-443F-A130-B6E159BC8FC0}"/>
              </a:ext>
            </a:extLst>
          </p:cNvPr>
          <p:cNvSpPr txBox="1"/>
          <p:nvPr/>
        </p:nvSpPr>
        <p:spPr>
          <a:xfrm>
            <a:off x="6390167" y="1541721"/>
            <a:ext cx="2534984" cy="2031325"/>
          </a:xfrm>
          <a:prstGeom prst="rect">
            <a:avLst/>
          </a:prstGeom>
          <a:noFill/>
        </p:spPr>
        <p:txBody>
          <a:bodyPr wrap="square" rtlCol="0">
            <a:spAutoFit/>
          </a:bodyPr>
          <a:lstStyle/>
          <a:p>
            <a:r>
              <a:rPr lang="en-GB" dirty="0"/>
              <a:t>Each week trainees need to use this tick sheet to show the tasks completed. It is anticipated that they will achieve the majority  of these tasks weekly.</a:t>
            </a:r>
          </a:p>
        </p:txBody>
      </p:sp>
    </p:spTree>
    <p:extLst>
      <p:ext uri="{BB962C8B-B14F-4D97-AF65-F5344CB8AC3E}">
        <p14:creationId xmlns:p14="http://schemas.microsoft.com/office/powerpoint/2010/main" val="63104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6564-4273-42B7-AACE-4B34C7634C13}"/>
              </a:ext>
            </a:extLst>
          </p:cNvPr>
          <p:cNvSpPr>
            <a:spLocks noGrp="1"/>
          </p:cNvSpPr>
          <p:nvPr>
            <p:ph type="ctrTitle"/>
          </p:nvPr>
        </p:nvSpPr>
        <p:spPr>
          <a:xfrm>
            <a:off x="2122514" y="1312250"/>
            <a:ext cx="4688833" cy="367261"/>
          </a:xfrm>
        </p:spPr>
        <p:txBody>
          <a:bodyPr/>
          <a:lstStyle/>
          <a:p>
            <a:endParaRPr lang="en-GB" dirty="0"/>
          </a:p>
        </p:txBody>
      </p:sp>
      <p:sp>
        <p:nvSpPr>
          <p:cNvPr id="3" name="Subtitle 2">
            <a:extLst>
              <a:ext uri="{FF2B5EF4-FFF2-40B4-BE49-F238E27FC236}">
                <a16:creationId xmlns:a16="http://schemas.microsoft.com/office/drawing/2014/main" id="{BD35B479-B44C-45E1-8DE4-445DA4CB4ED0}"/>
              </a:ext>
            </a:extLst>
          </p:cNvPr>
          <p:cNvSpPr>
            <a:spLocks noGrp="1"/>
          </p:cNvSpPr>
          <p:nvPr>
            <p:ph type="subTitle" idx="1"/>
          </p:nvPr>
        </p:nvSpPr>
        <p:spPr>
          <a:xfrm>
            <a:off x="391887" y="4338238"/>
            <a:ext cx="8182946" cy="1045526"/>
          </a:xfrm>
        </p:spPr>
        <p:txBody>
          <a:bodyPr>
            <a:normAutofit fontScale="92500" lnSpcReduction="10000"/>
          </a:bodyPr>
          <a:lstStyle/>
          <a:p>
            <a:r>
              <a:rPr lang="en-GB" dirty="0"/>
              <a:t>At this very difficult time we value your partnership so much and the experience that you give to the trainees.</a:t>
            </a:r>
          </a:p>
          <a:p>
            <a:r>
              <a:rPr lang="en-GB" dirty="0"/>
              <a:t>Without you this would not be possible.</a:t>
            </a:r>
          </a:p>
        </p:txBody>
      </p:sp>
      <p:pic>
        <p:nvPicPr>
          <p:cNvPr id="1028" name="Picture 4" descr="How to Say 'Thank You' in Business | Proposify">
            <a:extLst>
              <a:ext uri="{FF2B5EF4-FFF2-40B4-BE49-F238E27FC236}">
                <a16:creationId xmlns:a16="http://schemas.microsoft.com/office/drawing/2014/main" id="{8A62CBF1-A0F9-47E2-847C-D5EAB3F0A5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168" y="883406"/>
            <a:ext cx="6209523" cy="310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6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93" y="154540"/>
            <a:ext cx="4701093" cy="380247"/>
          </a:xfrm>
        </p:spPr>
        <p:txBody>
          <a:bodyPr/>
          <a:lstStyle/>
          <a:p>
            <a:r>
              <a:rPr lang="en-US" dirty="0"/>
              <a:t>Specific Weekly tasks – weeks 1 &amp; 2</a:t>
            </a:r>
          </a:p>
        </p:txBody>
      </p:sp>
      <p:pic>
        <p:nvPicPr>
          <p:cNvPr id="8" name="Content Placeholder 7">
            <a:extLst>
              <a:ext uri="{FF2B5EF4-FFF2-40B4-BE49-F238E27FC236}">
                <a16:creationId xmlns:a16="http://schemas.microsoft.com/office/drawing/2014/main" id="{2994934A-51A7-4356-960B-14CB5CB8A831}"/>
              </a:ext>
            </a:extLst>
          </p:cNvPr>
          <p:cNvPicPr>
            <a:picLocks noGrp="1" noChangeAspect="1"/>
          </p:cNvPicPr>
          <p:nvPr>
            <p:ph idx="1"/>
          </p:nvPr>
        </p:nvPicPr>
        <p:blipFill rotWithShape="1">
          <a:blip r:embed="rId3"/>
          <a:srcRect l="24385" t="17795" r="39215" b="6948"/>
          <a:stretch/>
        </p:blipFill>
        <p:spPr>
          <a:xfrm>
            <a:off x="287079" y="714730"/>
            <a:ext cx="5039834" cy="5861139"/>
          </a:xfrm>
        </p:spPr>
      </p:pic>
      <p:sp>
        <p:nvSpPr>
          <p:cNvPr id="9" name="TextBox 8">
            <a:extLst>
              <a:ext uri="{FF2B5EF4-FFF2-40B4-BE49-F238E27FC236}">
                <a16:creationId xmlns:a16="http://schemas.microsoft.com/office/drawing/2014/main" id="{BB86A08E-80BC-41CE-9044-65FE8EE5A2FF}"/>
              </a:ext>
            </a:extLst>
          </p:cNvPr>
          <p:cNvSpPr txBox="1"/>
          <p:nvPr/>
        </p:nvSpPr>
        <p:spPr>
          <a:xfrm>
            <a:off x="5847907" y="850605"/>
            <a:ext cx="3009014" cy="5632311"/>
          </a:xfrm>
          <a:prstGeom prst="rect">
            <a:avLst/>
          </a:prstGeom>
          <a:noFill/>
        </p:spPr>
        <p:txBody>
          <a:bodyPr wrap="square" rtlCol="0">
            <a:spAutoFit/>
          </a:bodyPr>
          <a:lstStyle/>
          <a:p>
            <a:r>
              <a:rPr lang="en-GB" dirty="0"/>
              <a:t>So what should trainees aim to do each week?</a:t>
            </a:r>
          </a:p>
          <a:p>
            <a:endParaRPr lang="en-GB" dirty="0"/>
          </a:p>
          <a:p>
            <a:r>
              <a:rPr lang="en-GB" dirty="0"/>
              <a:t>Each week there are specific tasks to complete that link with the general tasks. This shows a development from group to whole class teaching , also from team teaching to independent teaching.</a:t>
            </a:r>
          </a:p>
          <a:p>
            <a:endParaRPr lang="en-GB" dirty="0"/>
          </a:p>
          <a:p>
            <a:r>
              <a:rPr lang="en-GB" dirty="0"/>
              <a:t>The trainee and class teacher need to follow these, keeping a different focus each week.</a:t>
            </a:r>
          </a:p>
          <a:p>
            <a:endParaRPr lang="en-GB" dirty="0"/>
          </a:p>
          <a:p>
            <a:r>
              <a:rPr lang="en-GB" dirty="0"/>
              <a:t> Trainees have been asked to read the explanations carefully as they explain who, what and how they should be teaching.</a:t>
            </a:r>
          </a:p>
        </p:txBody>
      </p:sp>
    </p:spTree>
    <p:custDataLst>
      <p:tags r:id="rId1"/>
    </p:custDataLst>
    <p:extLst>
      <p:ext uri="{BB962C8B-B14F-4D97-AF65-F5344CB8AC3E}">
        <p14:creationId xmlns:p14="http://schemas.microsoft.com/office/powerpoint/2010/main" val="247536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79CD-04BF-41F7-A7E7-3F94024A2ED1}"/>
              </a:ext>
            </a:extLst>
          </p:cNvPr>
          <p:cNvSpPr>
            <a:spLocks noGrp="1"/>
          </p:cNvSpPr>
          <p:nvPr>
            <p:ph type="title"/>
          </p:nvPr>
        </p:nvSpPr>
        <p:spPr>
          <a:xfrm>
            <a:off x="3538669" y="154540"/>
            <a:ext cx="5372917" cy="380247"/>
          </a:xfrm>
        </p:spPr>
        <p:txBody>
          <a:bodyPr/>
          <a:lstStyle/>
          <a:p>
            <a:r>
              <a:rPr lang="en-GB" dirty="0"/>
              <a:t>Specific weekly tasks – week 3 and MPR</a:t>
            </a:r>
          </a:p>
        </p:txBody>
      </p:sp>
      <p:pic>
        <p:nvPicPr>
          <p:cNvPr id="4" name="Picture 3">
            <a:extLst>
              <a:ext uri="{FF2B5EF4-FFF2-40B4-BE49-F238E27FC236}">
                <a16:creationId xmlns:a16="http://schemas.microsoft.com/office/drawing/2014/main" id="{92A59D26-ADA6-49FD-9F86-38E326BA7EE8}"/>
              </a:ext>
            </a:extLst>
          </p:cNvPr>
          <p:cNvPicPr>
            <a:picLocks noChangeAspect="1"/>
          </p:cNvPicPr>
          <p:nvPr/>
        </p:nvPicPr>
        <p:blipFill rotWithShape="1">
          <a:blip r:embed="rId2"/>
          <a:srcRect l="23605" t="20542" r="40233" b="13721"/>
          <a:stretch/>
        </p:blipFill>
        <p:spPr>
          <a:xfrm>
            <a:off x="251706" y="914401"/>
            <a:ext cx="5372918" cy="5493852"/>
          </a:xfrm>
          <a:prstGeom prst="rect">
            <a:avLst/>
          </a:prstGeom>
        </p:spPr>
      </p:pic>
      <p:sp>
        <p:nvSpPr>
          <p:cNvPr id="5" name="TextBox 4">
            <a:extLst>
              <a:ext uri="{FF2B5EF4-FFF2-40B4-BE49-F238E27FC236}">
                <a16:creationId xmlns:a16="http://schemas.microsoft.com/office/drawing/2014/main" id="{6635F933-D7D4-49FC-BD14-0DE65A63ECF0}"/>
              </a:ext>
            </a:extLst>
          </p:cNvPr>
          <p:cNvSpPr txBox="1"/>
          <p:nvPr/>
        </p:nvSpPr>
        <p:spPr>
          <a:xfrm>
            <a:off x="6166884" y="1158949"/>
            <a:ext cx="2668772" cy="5355312"/>
          </a:xfrm>
          <a:prstGeom prst="rect">
            <a:avLst/>
          </a:prstGeom>
          <a:noFill/>
        </p:spPr>
        <p:txBody>
          <a:bodyPr wrap="square" rtlCol="0">
            <a:spAutoFit/>
          </a:bodyPr>
          <a:lstStyle/>
          <a:p>
            <a:r>
              <a:rPr lang="en-GB" dirty="0"/>
              <a:t>You will see that Week 3 refers to a Mid Point Review.</a:t>
            </a:r>
          </a:p>
          <a:p>
            <a:endParaRPr lang="en-GB" dirty="0"/>
          </a:p>
          <a:p>
            <a:r>
              <a:rPr lang="en-GB" dirty="0"/>
              <a:t>This is a point at which progress so far is shared with the  PT, and a joint meeting needs to be arranged around this time.</a:t>
            </a:r>
          </a:p>
          <a:p>
            <a:r>
              <a:rPr lang="en-GB" dirty="0"/>
              <a:t>The SBT and CT will ask to be involved in this process</a:t>
            </a:r>
          </a:p>
          <a:p>
            <a:endParaRPr lang="en-GB" dirty="0"/>
          </a:p>
          <a:p>
            <a:endParaRPr lang="en-GB" dirty="0"/>
          </a:p>
          <a:p>
            <a:r>
              <a:rPr lang="en-GB" dirty="0"/>
              <a:t>There are no actual school visits by the PT so the review will be by Zoom.</a:t>
            </a:r>
          </a:p>
          <a:p>
            <a:endParaRPr lang="en-GB" dirty="0"/>
          </a:p>
          <a:p>
            <a:endParaRPr lang="en-GB" dirty="0"/>
          </a:p>
          <a:p>
            <a:endParaRPr lang="en-GB" dirty="0"/>
          </a:p>
        </p:txBody>
      </p:sp>
    </p:spTree>
    <p:extLst>
      <p:ext uri="{BB962C8B-B14F-4D97-AF65-F5344CB8AC3E}">
        <p14:creationId xmlns:p14="http://schemas.microsoft.com/office/powerpoint/2010/main" val="265231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Mid-point review</a:t>
            </a:r>
            <a:endParaRPr lang="en-US" dirty="0"/>
          </a:p>
        </p:txBody>
      </p:sp>
      <p:pic>
        <p:nvPicPr>
          <p:cNvPr id="8" name="Content Placeholder 7">
            <a:extLst>
              <a:ext uri="{FF2B5EF4-FFF2-40B4-BE49-F238E27FC236}">
                <a16:creationId xmlns:a16="http://schemas.microsoft.com/office/drawing/2014/main" id="{F17D7F2D-BC4F-4F7A-AB4D-C84BF93CDA60}"/>
              </a:ext>
            </a:extLst>
          </p:cNvPr>
          <p:cNvPicPr>
            <a:picLocks noGrp="1" noChangeAspect="1"/>
          </p:cNvPicPr>
          <p:nvPr>
            <p:ph idx="1"/>
          </p:nvPr>
        </p:nvPicPr>
        <p:blipFill rotWithShape="1">
          <a:blip r:embed="rId3"/>
          <a:srcRect l="26947" t="17556" r="27620" b="7163"/>
          <a:stretch/>
        </p:blipFill>
        <p:spPr>
          <a:xfrm>
            <a:off x="110470" y="818707"/>
            <a:ext cx="4355266" cy="4486939"/>
          </a:xfrm>
        </p:spPr>
      </p:pic>
      <p:pic>
        <p:nvPicPr>
          <p:cNvPr id="10" name="Picture 9">
            <a:extLst>
              <a:ext uri="{FF2B5EF4-FFF2-40B4-BE49-F238E27FC236}">
                <a16:creationId xmlns:a16="http://schemas.microsoft.com/office/drawing/2014/main" id="{AE132184-91F7-4F36-ABF2-CEE8508E6AE8}"/>
              </a:ext>
            </a:extLst>
          </p:cNvPr>
          <p:cNvPicPr>
            <a:picLocks noChangeAspect="1"/>
          </p:cNvPicPr>
          <p:nvPr/>
        </p:nvPicPr>
        <p:blipFill rotWithShape="1">
          <a:blip r:embed="rId4"/>
          <a:srcRect l="26428" t="21990" r="28256" b="7313"/>
          <a:stretch/>
        </p:blipFill>
        <p:spPr>
          <a:xfrm>
            <a:off x="4465736" y="818707"/>
            <a:ext cx="4567793" cy="4486939"/>
          </a:xfrm>
          <a:prstGeom prst="rect">
            <a:avLst/>
          </a:prstGeom>
        </p:spPr>
      </p:pic>
      <p:sp>
        <p:nvSpPr>
          <p:cNvPr id="11" name="TextBox 10">
            <a:extLst>
              <a:ext uri="{FF2B5EF4-FFF2-40B4-BE49-F238E27FC236}">
                <a16:creationId xmlns:a16="http://schemas.microsoft.com/office/drawing/2014/main" id="{5F34C314-F51B-4D8A-8506-AD52A419070E}"/>
              </a:ext>
            </a:extLst>
          </p:cNvPr>
          <p:cNvSpPr txBox="1"/>
          <p:nvPr/>
        </p:nvSpPr>
        <p:spPr>
          <a:xfrm>
            <a:off x="276447" y="5592726"/>
            <a:ext cx="8537944" cy="646331"/>
          </a:xfrm>
          <a:prstGeom prst="rect">
            <a:avLst/>
          </a:prstGeom>
          <a:noFill/>
        </p:spPr>
        <p:txBody>
          <a:bodyPr wrap="square" rtlCol="0">
            <a:spAutoFit/>
          </a:bodyPr>
          <a:lstStyle/>
          <a:p>
            <a:r>
              <a:rPr lang="en-GB" dirty="0"/>
              <a:t>The mid point review form shows if the trainee is on trajectory towards Teacher standards and QTs, also that they are passing Part 2 Professional attributes.</a:t>
            </a:r>
          </a:p>
        </p:txBody>
      </p:sp>
    </p:spTree>
    <p:custDataLst>
      <p:tags r:id="rId1"/>
    </p:custDataLst>
    <p:extLst>
      <p:ext uri="{BB962C8B-B14F-4D97-AF65-F5344CB8AC3E}">
        <p14:creationId xmlns:p14="http://schemas.microsoft.com/office/powerpoint/2010/main" val="344175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7D-3F2F-4545-9D42-420A9C27A470}"/>
              </a:ext>
            </a:extLst>
          </p:cNvPr>
          <p:cNvSpPr>
            <a:spLocks noGrp="1"/>
          </p:cNvSpPr>
          <p:nvPr>
            <p:ph type="title"/>
          </p:nvPr>
        </p:nvSpPr>
        <p:spPr>
          <a:xfrm>
            <a:off x="4136065" y="128854"/>
            <a:ext cx="4796786" cy="380247"/>
          </a:xfrm>
        </p:spPr>
        <p:txBody>
          <a:bodyPr/>
          <a:lstStyle/>
          <a:p>
            <a:r>
              <a:rPr lang="en-GB" dirty="0"/>
              <a:t>Specific weekly tasks – weeks 4 &amp; 5</a:t>
            </a:r>
          </a:p>
        </p:txBody>
      </p:sp>
      <p:pic>
        <p:nvPicPr>
          <p:cNvPr id="4" name="Picture 3">
            <a:extLst>
              <a:ext uri="{FF2B5EF4-FFF2-40B4-BE49-F238E27FC236}">
                <a16:creationId xmlns:a16="http://schemas.microsoft.com/office/drawing/2014/main" id="{B2384FDC-61D5-425F-9A79-CAE4AFED2F98}"/>
              </a:ext>
            </a:extLst>
          </p:cNvPr>
          <p:cNvPicPr>
            <a:picLocks noChangeAspect="1"/>
          </p:cNvPicPr>
          <p:nvPr/>
        </p:nvPicPr>
        <p:blipFill rotWithShape="1">
          <a:blip r:embed="rId2"/>
          <a:srcRect l="27442" t="18681" r="42790" b="10001"/>
          <a:stretch/>
        </p:blipFill>
        <p:spPr>
          <a:xfrm>
            <a:off x="315341" y="659217"/>
            <a:ext cx="4362985" cy="5879805"/>
          </a:xfrm>
          <a:prstGeom prst="rect">
            <a:avLst/>
          </a:prstGeom>
        </p:spPr>
      </p:pic>
      <p:sp>
        <p:nvSpPr>
          <p:cNvPr id="5" name="TextBox 4">
            <a:extLst>
              <a:ext uri="{FF2B5EF4-FFF2-40B4-BE49-F238E27FC236}">
                <a16:creationId xmlns:a16="http://schemas.microsoft.com/office/drawing/2014/main" id="{8F9A59D1-7984-4313-A5A5-FC7C1D29AFDB}"/>
              </a:ext>
            </a:extLst>
          </p:cNvPr>
          <p:cNvSpPr txBox="1"/>
          <p:nvPr/>
        </p:nvSpPr>
        <p:spPr>
          <a:xfrm>
            <a:off x="5518298" y="1527929"/>
            <a:ext cx="3094074" cy="4247317"/>
          </a:xfrm>
          <a:prstGeom prst="rect">
            <a:avLst/>
          </a:prstGeom>
          <a:noFill/>
        </p:spPr>
        <p:txBody>
          <a:bodyPr wrap="square" rtlCol="0">
            <a:spAutoFit/>
          </a:bodyPr>
          <a:lstStyle/>
          <a:p>
            <a:r>
              <a:rPr lang="en-GB" dirty="0"/>
              <a:t>Each week you will see a similar pattern of expectations, however independent planning and teaching will become more developed as the weeks pass.</a:t>
            </a:r>
          </a:p>
          <a:p>
            <a:r>
              <a:rPr lang="en-GB" dirty="0"/>
              <a:t>By week 5 it is hoped that the trainee will be able to take more responsibility.</a:t>
            </a:r>
          </a:p>
          <a:p>
            <a:endParaRPr lang="en-GB" dirty="0"/>
          </a:p>
          <a:p>
            <a:r>
              <a:rPr lang="en-GB" dirty="0"/>
              <a:t>In week 5 , nearing the end of the placement, the CT/SBT and trainee will be looking to start drafting the End Point Review document.</a:t>
            </a:r>
          </a:p>
        </p:txBody>
      </p:sp>
    </p:spTree>
    <p:extLst>
      <p:ext uri="{BB962C8B-B14F-4D97-AF65-F5344CB8AC3E}">
        <p14:creationId xmlns:p14="http://schemas.microsoft.com/office/powerpoint/2010/main" val="142775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985C-6886-4DD3-B93C-752E58321B89}"/>
              </a:ext>
            </a:extLst>
          </p:cNvPr>
          <p:cNvSpPr>
            <a:spLocks noGrp="1"/>
          </p:cNvSpPr>
          <p:nvPr>
            <p:ph type="title"/>
          </p:nvPr>
        </p:nvSpPr>
        <p:spPr>
          <a:xfrm>
            <a:off x="3530009" y="154540"/>
            <a:ext cx="5381577" cy="380247"/>
          </a:xfrm>
        </p:spPr>
        <p:txBody>
          <a:bodyPr/>
          <a:lstStyle/>
          <a:p>
            <a:r>
              <a:rPr lang="en-GB" dirty="0"/>
              <a:t>Specific weekly tasks – Week 6 and EPR</a:t>
            </a:r>
          </a:p>
        </p:txBody>
      </p:sp>
      <p:pic>
        <p:nvPicPr>
          <p:cNvPr id="4" name="Picture 3">
            <a:extLst>
              <a:ext uri="{FF2B5EF4-FFF2-40B4-BE49-F238E27FC236}">
                <a16:creationId xmlns:a16="http://schemas.microsoft.com/office/drawing/2014/main" id="{07D4C112-13E8-4996-A7B5-922383DE4B17}"/>
              </a:ext>
            </a:extLst>
          </p:cNvPr>
          <p:cNvPicPr>
            <a:picLocks noChangeAspect="1"/>
          </p:cNvPicPr>
          <p:nvPr/>
        </p:nvPicPr>
        <p:blipFill rotWithShape="1">
          <a:blip r:embed="rId2"/>
          <a:srcRect l="16030" t="18591" r="38471" b="7755"/>
          <a:stretch/>
        </p:blipFill>
        <p:spPr>
          <a:xfrm>
            <a:off x="244549" y="1027943"/>
            <a:ext cx="5273749" cy="5170837"/>
          </a:xfrm>
          <a:prstGeom prst="rect">
            <a:avLst/>
          </a:prstGeom>
        </p:spPr>
      </p:pic>
      <p:sp>
        <p:nvSpPr>
          <p:cNvPr id="5" name="TextBox 4">
            <a:extLst>
              <a:ext uri="{FF2B5EF4-FFF2-40B4-BE49-F238E27FC236}">
                <a16:creationId xmlns:a16="http://schemas.microsoft.com/office/drawing/2014/main" id="{996B624B-DE16-41FB-B712-B4D58A487C94}"/>
              </a:ext>
            </a:extLst>
          </p:cNvPr>
          <p:cNvSpPr txBox="1"/>
          <p:nvPr/>
        </p:nvSpPr>
        <p:spPr>
          <a:xfrm>
            <a:off x="6060558" y="1850065"/>
            <a:ext cx="2753833" cy="4247317"/>
          </a:xfrm>
          <a:prstGeom prst="rect">
            <a:avLst/>
          </a:prstGeom>
          <a:noFill/>
        </p:spPr>
        <p:txBody>
          <a:bodyPr wrap="square" rtlCol="0">
            <a:spAutoFit/>
          </a:bodyPr>
          <a:lstStyle/>
          <a:p>
            <a:r>
              <a:rPr lang="en-GB" dirty="0"/>
              <a:t>During either week 5 or week 6 a final meeting will be arranged to discuss the trainee’s End Point Review. </a:t>
            </a:r>
          </a:p>
          <a:p>
            <a:endParaRPr lang="en-GB" dirty="0"/>
          </a:p>
          <a:p>
            <a:r>
              <a:rPr lang="en-GB" dirty="0"/>
              <a:t>This is an extension of the MPR document, and should be completed with the agreement of all parties.</a:t>
            </a:r>
          </a:p>
          <a:p>
            <a:endParaRPr lang="en-GB" dirty="0"/>
          </a:p>
          <a:p>
            <a:r>
              <a:rPr lang="en-GB" dirty="0"/>
              <a:t>The final EPR form needs to be e mailed to the PT and then the trainee is to upload onto </a:t>
            </a:r>
            <a:r>
              <a:rPr lang="en-GB" dirty="0" err="1"/>
              <a:t>Mahara</a:t>
            </a:r>
            <a:r>
              <a:rPr lang="en-GB" dirty="0"/>
              <a:t>. </a:t>
            </a:r>
          </a:p>
        </p:txBody>
      </p:sp>
    </p:spTree>
    <p:extLst>
      <p:ext uri="{BB962C8B-B14F-4D97-AF65-F5344CB8AC3E}">
        <p14:creationId xmlns:p14="http://schemas.microsoft.com/office/powerpoint/2010/main" val="2234731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Point Review</a:t>
            </a:r>
          </a:p>
        </p:txBody>
      </p:sp>
      <p:pic>
        <p:nvPicPr>
          <p:cNvPr id="8" name="Content Placeholder 7">
            <a:extLst>
              <a:ext uri="{FF2B5EF4-FFF2-40B4-BE49-F238E27FC236}">
                <a16:creationId xmlns:a16="http://schemas.microsoft.com/office/drawing/2014/main" id="{3288F50C-B63C-4651-81FB-7C2656B734D7}"/>
              </a:ext>
            </a:extLst>
          </p:cNvPr>
          <p:cNvPicPr>
            <a:picLocks noGrp="1" noChangeAspect="1"/>
          </p:cNvPicPr>
          <p:nvPr>
            <p:ph idx="1"/>
          </p:nvPr>
        </p:nvPicPr>
        <p:blipFill rotWithShape="1">
          <a:blip r:embed="rId2"/>
          <a:srcRect l="26812" t="19713" r="28429" b="32592"/>
          <a:stretch/>
        </p:blipFill>
        <p:spPr>
          <a:xfrm>
            <a:off x="0" y="893134"/>
            <a:ext cx="4199860" cy="3700131"/>
          </a:xfrm>
        </p:spPr>
      </p:pic>
      <p:pic>
        <p:nvPicPr>
          <p:cNvPr id="10" name="Picture 9">
            <a:extLst>
              <a:ext uri="{FF2B5EF4-FFF2-40B4-BE49-F238E27FC236}">
                <a16:creationId xmlns:a16="http://schemas.microsoft.com/office/drawing/2014/main" id="{6D5AB477-7052-4480-B852-C02B044E9B28}"/>
              </a:ext>
            </a:extLst>
          </p:cNvPr>
          <p:cNvPicPr>
            <a:picLocks noChangeAspect="1"/>
          </p:cNvPicPr>
          <p:nvPr/>
        </p:nvPicPr>
        <p:blipFill rotWithShape="1">
          <a:blip r:embed="rId3"/>
          <a:srcRect l="26711" t="23705" r="27609" b="19629"/>
          <a:stretch/>
        </p:blipFill>
        <p:spPr>
          <a:xfrm>
            <a:off x="4284921" y="893135"/>
            <a:ext cx="4626665" cy="3774558"/>
          </a:xfrm>
          <a:prstGeom prst="rect">
            <a:avLst/>
          </a:prstGeom>
        </p:spPr>
      </p:pic>
      <p:sp>
        <p:nvSpPr>
          <p:cNvPr id="11" name="TextBox 10">
            <a:extLst>
              <a:ext uri="{FF2B5EF4-FFF2-40B4-BE49-F238E27FC236}">
                <a16:creationId xmlns:a16="http://schemas.microsoft.com/office/drawing/2014/main" id="{34C05579-C63D-48F9-93FF-EF44BA31DD58}"/>
              </a:ext>
            </a:extLst>
          </p:cNvPr>
          <p:cNvSpPr txBox="1"/>
          <p:nvPr/>
        </p:nvSpPr>
        <p:spPr>
          <a:xfrm>
            <a:off x="435935" y="5220586"/>
            <a:ext cx="8475651" cy="646331"/>
          </a:xfrm>
          <a:prstGeom prst="rect">
            <a:avLst/>
          </a:prstGeom>
          <a:noFill/>
        </p:spPr>
        <p:txBody>
          <a:bodyPr wrap="square" rtlCol="0">
            <a:spAutoFit/>
          </a:bodyPr>
          <a:lstStyle/>
          <a:p>
            <a:r>
              <a:rPr lang="en-GB" dirty="0"/>
              <a:t>Similar to the MPR document however you will now see that this indicates pass/fail status against the Teacher Standards </a:t>
            </a:r>
          </a:p>
        </p:txBody>
      </p:sp>
    </p:spTree>
    <p:extLst>
      <p:ext uri="{BB962C8B-B14F-4D97-AF65-F5344CB8AC3E}">
        <p14:creationId xmlns:p14="http://schemas.microsoft.com/office/powerpoint/2010/main" val="1128997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4BE0-0FD4-4B84-B082-84364D87474E}"/>
              </a:ext>
            </a:extLst>
          </p:cNvPr>
          <p:cNvSpPr>
            <a:spLocks noGrp="1"/>
          </p:cNvSpPr>
          <p:nvPr>
            <p:ph type="title"/>
          </p:nvPr>
        </p:nvSpPr>
        <p:spPr/>
        <p:txBody>
          <a:bodyPr/>
          <a:lstStyle/>
          <a:p>
            <a:r>
              <a:rPr lang="en-GB" dirty="0"/>
              <a:t>End Point Review</a:t>
            </a:r>
          </a:p>
        </p:txBody>
      </p:sp>
      <p:pic>
        <p:nvPicPr>
          <p:cNvPr id="4" name="Picture 3">
            <a:extLst>
              <a:ext uri="{FF2B5EF4-FFF2-40B4-BE49-F238E27FC236}">
                <a16:creationId xmlns:a16="http://schemas.microsoft.com/office/drawing/2014/main" id="{8730A076-BBFF-4760-868E-1F9E1F47150A}"/>
              </a:ext>
            </a:extLst>
          </p:cNvPr>
          <p:cNvPicPr>
            <a:picLocks noChangeAspect="1"/>
          </p:cNvPicPr>
          <p:nvPr/>
        </p:nvPicPr>
        <p:blipFill rotWithShape="1">
          <a:blip r:embed="rId2"/>
          <a:srcRect l="50000" t="17619" r="12041" b="7098"/>
          <a:stretch/>
        </p:blipFill>
        <p:spPr>
          <a:xfrm>
            <a:off x="273262" y="727787"/>
            <a:ext cx="5101935" cy="5691674"/>
          </a:xfrm>
          <a:prstGeom prst="rect">
            <a:avLst/>
          </a:prstGeom>
        </p:spPr>
      </p:pic>
      <p:sp>
        <p:nvSpPr>
          <p:cNvPr id="5" name="TextBox 4">
            <a:extLst>
              <a:ext uri="{FF2B5EF4-FFF2-40B4-BE49-F238E27FC236}">
                <a16:creationId xmlns:a16="http://schemas.microsoft.com/office/drawing/2014/main" id="{2CA65C35-939B-4960-966D-27BBB1FBE456}"/>
              </a:ext>
            </a:extLst>
          </p:cNvPr>
          <p:cNvSpPr txBox="1"/>
          <p:nvPr/>
        </p:nvSpPr>
        <p:spPr>
          <a:xfrm>
            <a:off x="5831633" y="1108034"/>
            <a:ext cx="3079953" cy="4801314"/>
          </a:xfrm>
          <a:prstGeom prst="rect">
            <a:avLst/>
          </a:prstGeom>
          <a:noFill/>
        </p:spPr>
        <p:txBody>
          <a:bodyPr wrap="square" rtlCol="0">
            <a:spAutoFit/>
          </a:bodyPr>
          <a:lstStyle/>
          <a:p>
            <a:r>
              <a:rPr lang="en-GB" dirty="0"/>
              <a:t>There are also additional boxes on  the EPR to enable detailed comments in relation to each standard.</a:t>
            </a:r>
          </a:p>
          <a:p>
            <a:endParaRPr lang="en-GB" dirty="0"/>
          </a:p>
          <a:p>
            <a:r>
              <a:rPr lang="en-GB" dirty="0"/>
              <a:t>Here, you will agree statements around strengths demonstrated and areas for development.</a:t>
            </a:r>
          </a:p>
          <a:p>
            <a:endParaRPr lang="en-GB" dirty="0"/>
          </a:p>
          <a:p>
            <a:r>
              <a:rPr lang="en-GB" dirty="0"/>
              <a:t>The box at the bottom for additional information is not a mandatory requirement after SE2 but we do encourage mentors to add additional personal notes about the trainee and the experience.</a:t>
            </a:r>
          </a:p>
        </p:txBody>
      </p:sp>
    </p:spTree>
    <p:extLst>
      <p:ext uri="{BB962C8B-B14F-4D97-AF65-F5344CB8AC3E}">
        <p14:creationId xmlns:p14="http://schemas.microsoft.com/office/powerpoint/2010/main" val="366642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Weekly meetings</a:t>
            </a:r>
            <a:endParaRPr lang="en-US" dirty="0"/>
          </a:p>
        </p:txBody>
      </p:sp>
      <p:pic>
        <p:nvPicPr>
          <p:cNvPr id="8" name="Content Placeholder 7">
            <a:extLst>
              <a:ext uri="{FF2B5EF4-FFF2-40B4-BE49-F238E27FC236}">
                <a16:creationId xmlns:a16="http://schemas.microsoft.com/office/drawing/2014/main" id="{C133A9A6-316A-4201-8331-8865E623A787}"/>
              </a:ext>
            </a:extLst>
          </p:cNvPr>
          <p:cNvPicPr>
            <a:picLocks noGrp="1" noChangeAspect="1"/>
          </p:cNvPicPr>
          <p:nvPr>
            <p:ph idx="1"/>
          </p:nvPr>
        </p:nvPicPr>
        <p:blipFill rotWithShape="1">
          <a:blip r:embed="rId2"/>
          <a:srcRect l="36923" t="20672" r="38136" b="17972"/>
          <a:stretch/>
        </p:blipFill>
        <p:spPr>
          <a:xfrm>
            <a:off x="499730" y="660080"/>
            <a:ext cx="4316819" cy="5973543"/>
          </a:xfrm>
        </p:spPr>
      </p:pic>
      <p:sp>
        <p:nvSpPr>
          <p:cNvPr id="9" name="TextBox 8">
            <a:extLst>
              <a:ext uri="{FF2B5EF4-FFF2-40B4-BE49-F238E27FC236}">
                <a16:creationId xmlns:a16="http://schemas.microsoft.com/office/drawing/2014/main" id="{79E54A6F-B182-4F12-AE5E-534D8D5BB46B}"/>
              </a:ext>
            </a:extLst>
          </p:cNvPr>
          <p:cNvSpPr txBox="1"/>
          <p:nvPr/>
        </p:nvSpPr>
        <p:spPr>
          <a:xfrm>
            <a:off x="5433237" y="1499191"/>
            <a:ext cx="3211033" cy="4801314"/>
          </a:xfrm>
          <a:prstGeom prst="rect">
            <a:avLst/>
          </a:prstGeom>
          <a:noFill/>
        </p:spPr>
        <p:txBody>
          <a:bodyPr wrap="square" rtlCol="0">
            <a:spAutoFit/>
          </a:bodyPr>
          <a:lstStyle/>
          <a:p>
            <a:r>
              <a:rPr lang="en-GB" dirty="0"/>
              <a:t>A weekly meeting needs to take place in order to track the progress of the trainee; this should be with the CT or SBT.</a:t>
            </a:r>
          </a:p>
          <a:p>
            <a:endParaRPr lang="en-GB" dirty="0"/>
          </a:p>
          <a:p>
            <a:r>
              <a:rPr lang="en-GB" dirty="0"/>
              <a:t>As the titles in the boxes suggest this is a time for reviewing progress, looking at targets  reviewing the building of evidence to show that trainees are on a trajectory to meeting Teacher Standards.</a:t>
            </a:r>
          </a:p>
          <a:p>
            <a:endParaRPr lang="en-GB" dirty="0"/>
          </a:p>
          <a:p>
            <a:r>
              <a:rPr lang="en-GB" dirty="0"/>
              <a:t>This form needs to be included in the SE file weekly as well as to be uploaded onto </a:t>
            </a:r>
            <a:r>
              <a:rPr lang="en-GB" dirty="0" err="1"/>
              <a:t>Mahara</a:t>
            </a:r>
            <a:r>
              <a:rPr lang="en-GB" dirty="0"/>
              <a:t> by the trainee.</a:t>
            </a:r>
          </a:p>
        </p:txBody>
      </p:sp>
    </p:spTree>
    <p:extLst>
      <p:ext uri="{BB962C8B-B14F-4D97-AF65-F5344CB8AC3E}">
        <p14:creationId xmlns:p14="http://schemas.microsoft.com/office/powerpoint/2010/main" val="2738578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 Observation form</a:t>
            </a:r>
            <a:endParaRPr lang="en-US" dirty="0"/>
          </a:p>
        </p:txBody>
      </p:sp>
      <p:pic>
        <p:nvPicPr>
          <p:cNvPr id="8" name="Content Placeholder 7">
            <a:extLst>
              <a:ext uri="{FF2B5EF4-FFF2-40B4-BE49-F238E27FC236}">
                <a16:creationId xmlns:a16="http://schemas.microsoft.com/office/drawing/2014/main" id="{B112BCAF-0843-4349-BC01-C715A478016D}"/>
              </a:ext>
            </a:extLst>
          </p:cNvPr>
          <p:cNvPicPr>
            <a:picLocks noGrp="1" noChangeAspect="1"/>
          </p:cNvPicPr>
          <p:nvPr>
            <p:ph idx="1"/>
          </p:nvPr>
        </p:nvPicPr>
        <p:blipFill rotWithShape="1">
          <a:blip r:embed="rId3"/>
          <a:srcRect l="35171" t="18275" r="35979" b="32592"/>
          <a:stretch/>
        </p:blipFill>
        <p:spPr>
          <a:xfrm>
            <a:off x="138223" y="744278"/>
            <a:ext cx="5901069" cy="5652893"/>
          </a:xfrm>
        </p:spPr>
      </p:pic>
      <p:sp>
        <p:nvSpPr>
          <p:cNvPr id="9" name="TextBox 8">
            <a:extLst>
              <a:ext uri="{FF2B5EF4-FFF2-40B4-BE49-F238E27FC236}">
                <a16:creationId xmlns:a16="http://schemas.microsoft.com/office/drawing/2014/main" id="{46DD1D76-9491-46D7-AB2F-1F03C4311F7C}"/>
              </a:ext>
            </a:extLst>
          </p:cNvPr>
          <p:cNvSpPr txBox="1"/>
          <p:nvPr/>
        </p:nvSpPr>
        <p:spPr>
          <a:xfrm>
            <a:off x="6039292" y="935666"/>
            <a:ext cx="2966485" cy="6186309"/>
          </a:xfrm>
          <a:prstGeom prst="rect">
            <a:avLst/>
          </a:prstGeom>
          <a:noFill/>
        </p:spPr>
        <p:txBody>
          <a:bodyPr wrap="square" rtlCol="0">
            <a:spAutoFit/>
          </a:bodyPr>
          <a:lstStyle/>
          <a:p>
            <a:r>
              <a:rPr lang="en-GB" dirty="0"/>
              <a:t>When being observed the new Newman Developmental lesson observation form needs to be used by the CT / SBT.</a:t>
            </a:r>
          </a:p>
          <a:p>
            <a:endParaRPr lang="en-GB" dirty="0"/>
          </a:p>
          <a:p>
            <a:r>
              <a:rPr lang="en-GB" dirty="0"/>
              <a:t>Once completed this would be included in the trainees SE file as well as uploaded onto </a:t>
            </a:r>
            <a:r>
              <a:rPr lang="en-GB" dirty="0" err="1"/>
              <a:t>Mahara</a:t>
            </a:r>
            <a:r>
              <a:rPr lang="en-GB" dirty="0"/>
              <a:t>.</a:t>
            </a:r>
          </a:p>
          <a:p>
            <a:endParaRPr lang="en-GB" dirty="0"/>
          </a:p>
          <a:p>
            <a:r>
              <a:rPr lang="en-GB" dirty="0"/>
              <a:t>A discussion takes place after the lesson to discuss the feedback.</a:t>
            </a:r>
          </a:p>
          <a:p>
            <a:endParaRPr lang="en-GB" dirty="0"/>
          </a:p>
          <a:p>
            <a:r>
              <a:rPr lang="en-GB" dirty="0"/>
              <a:t>Please ensure that feedback is timely as trainees do get very anxious awaiting this.</a:t>
            </a:r>
          </a:p>
          <a:p>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4276614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 Observation form</a:t>
            </a:r>
          </a:p>
        </p:txBody>
      </p:sp>
      <p:pic>
        <p:nvPicPr>
          <p:cNvPr id="8" name="Content Placeholder 7">
            <a:extLst>
              <a:ext uri="{FF2B5EF4-FFF2-40B4-BE49-F238E27FC236}">
                <a16:creationId xmlns:a16="http://schemas.microsoft.com/office/drawing/2014/main" id="{A0893A9A-643D-4410-9F7C-5727403C20EF}"/>
              </a:ext>
            </a:extLst>
          </p:cNvPr>
          <p:cNvPicPr>
            <a:picLocks noGrp="1" noChangeAspect="1"/>
          </p:cNvPicPr>
          <p:nvPr>
            <p:ph idx="1"/>
          </p:nvPr>
        </p:nvPicPr>
        <p:blipFill rotWithShape="1">
          <a:blip r:embed="rId2"/>
          <a:srcRect l="35304" t="28581" r="36384" b="33791"/>
          <a:stretch/>
        </p:blipFill>
        <p:spPr>
          <a:xfrm>
            <a:off x="278073" y="1145600"/>
            <a:ext cx="6108455" cy="4566799"/>
          </a:xfrm>
        </p:spPr>
      </p:pic>
      <p:sp>
        <p:nvSpPr>
          <p:cNvPr id="9" name="TextBox 8">
            <a:extLst>
              <a:ext uri="{FF2B5EF4-FFF2-40B4-BE49-F238E27FC236}">
                <a16:creationId xmlns:a16="http://schemas.microsoft.com/office/drawing/2014/main" id="{082CBF15-8E7F-46BF-B0D2-4B7CFD134594}"/>
              </a:ext>
            </a:extLst>
          </p:cNvPr>
          <p:cNvSpPr txBox="1"/>
          <p:nvPr/>
        </p:nvSpPr>
        <p:spPr>
          <a:xfrm>
            <a:off x="6689164" y="1305340"/>
            <a:ext cx="2222422" cy="4801314"/>
          </a:xfrm>
          <a:prstGeom prst="rect">
            <a:avLst/>
          </a:prstGeom>
          <a:noFill/>
        </p:spPr>
        <p:txBody>
          <a:bodyPr wrap="square" rtlCol="0">
            <a:spAutoFit/>
          </a:bodyPr>
          <a:lstStyle/>
          <a:p>
            <a:r>
              <a:rPr lang="en-GB" dirty="0"/>
              <a:t>As well as reviewing the progress during the lesson, the trainee’s subject knowledge is specifically reviewed.</a:t>
            </a:r>
          </a:p>
          <a:p>
            <a:endParaRPr lang="en-GB" dirty="0"/>
          </a:p>
          <a:p>
            <a:endParaRPr lang="en-GB" dirty="0"/>
          </a:p>
          <a:p>
            <a:endParaRPr lang="en-GB" dirty="0"/>
          </a:p>
          <a:p>
            <a:r>
              <a:rPr lang="en-GB" dirty="0"/>
              <a:t>The observation feedback will conclude with the trainee being set clear and manageable targets going forward to the next week. </a:t>
            </a:r>
          </a:p>
        </p:txBody>
      </p:sp>
    </p:spTree>
    <p:extLst>
      <p:ext uri="{BB962C8B-B14F-4D97-AF65-F5344CB8AC3E}">
        <p14:creationId xmlns:p14="http://schemas.microsoft.com/office/powerpoint/2010/main" val="286974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Welcome</a:t>
            </a:r>
            <a:endParaRPr lang="en-GB" dirty="0"/>
          </a:p>
        </p:txBody>
      </p:sp>
      <p:sp>
        <p:nvSpPr>
          <p:cNvPr id="3" name="Content Placeholder 2"/>
          <p:cNvSpPr>
            <a:spLocks noGrp="1"/>
          </p:cNvSpPr>
          <p:nvPr>
            <p:ph idx="1"/>
          </p:nvPr>
        </p:nvSpPr>
        <p:spPr/>
        <p:txBody>
          <a:bodyPr/>
          <a:lstStyle/>
          <a:p>
            <a:r>
              <a:rPr lang="en-GB" dirty="0"/>
              <a:t>Thank you for agreeing to mentor a Newman University trainee teacher. Your knowledge and experience will make such a difference to all of our trainees. </a:t>
            </a:r>
          </a:p>
          <a:p>
            <a:r>
              <a:rPr lang="en-GB" dirty="0"/>
              <a:t>We recognise the need for a collaborative training partnership with all of our schools, which will only have a positive impact upon our trainees and therefore the children in your classrooms. </a:t>
            </a:r>
          </a:p>
          <a:p>
            <a:r>
              <a:rPr lang="en-GB" dirty="0"/>
              <a:t>The mentor role is hugely rewarding but also hard work and we will ensure that there is supporting guidance in place where needed. </a:t>
            </a:r>
          </a:p>
        </p:txBody>
      </p:sp>
    </p:spTree>
    <p:custDataLst>
      <p:tags r:id="rId1"/>
    </p:custDataLst>
    <p:extLst>
      <p:ext uri="{BB962C8B-B14F-4D97-AF65-F5344CB8AC3E}">
        <p14:creationId xmlns:p14="http://schemas.microsoft.com/office/powerpoint/2010/main" val="2266093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monitoring </a:t>
            </a:r>
            <a:endParaRPr lang="en-GB" dirty="0"/>
          </a:p>
        </p:txBody>
      </p:sp>
      <p:pic>
        <p:nvPicPr>
          <p:cNvPr id="4" name="Content Placeholder 3"/>
          <p:cNvPicPr>
            <a:picLocks noGrp="1" noChangeAspect="1"/>
          </p:cNvPicPr>
          <p:nvPr>
            <p:ph idx="1"/>
          </p:nvPr>
        </p:nvPicPr>
        <p:blipFill rotWithShape="1">
          <a:blip r:embed="rId2"/>
          <a:srcRect l="32112" t="15800" r="33437" b="6132"/>
          <a:stretch/>
        </p:blipFill>
        <p:spPr>
          <a:xfrm>
            <a:off x="1946365" y="718457"/>
            <a:ext cx="4545875" cy="5791618"/>
          </a:xfrm>
          <a:prstGeom prst="rect">
            <a:avLst/>
          </a:prstGeom>
        </p:spPr>
      </p:pic>
      <p:sp>
        <p:nvSpPr>
          <p:cNvPr id="3" name="TextBox 2">
            <a:extLst>
              <a:ext uri="{FF2B5EF4-FFF2-40B4-BE49-F238E27FC236}">
                <a16:creationId xmlns:a16="http://schemas.microsoft.com/office/drawing/2014/main" id="{BC4597FD-1E0A-4ABE-AFC2-85D392ACE53D}"/>
              </a:ext>
            </a:extLst>
          </p:cNvPr>
          <p:cNvSpPr txBox="1"/>
          <p:nvPr/>
        </p:nvSpPr>
        <p:spPr>
          <a:xfrm>
            <a:off x="6932645" y="1213609"/>
            <a:ext cx="1978941" cy="4801314"/>
          </a:xfrm>
          <a:prstGeom prst="rect">
            <a:avLst/>
          </a:prstGeom>
          <a:noFill/>
        </p:spPr>
        <p:txBody>
          <a:bodyPr wrap="square" rtlCol="0">
            <a:spAutoFit/>
          </a:bodyPr>
          <a:lstStyle/>
          <a:p>
            <a:r>
              <a:rPr lang="en-GB" dirty="0"/>
              <a:t>How will joint observation work during the current lockdown?</a:t>
            </a:r>
          </a:p>
          <a:p>
            <a:endParaRPr lang="en-GB" dirty="0"/>
          </a:p>
          <a:p>
            <a:r>
              <a:rPr lang="en-GB" dirty="0"/>
              <a:t>The process for those students on trajectory is as shown.</a:t>
            </a:r>
          </a:p>
          <a:p>
            <a:endParaRPr lang="en-GB" dirty="0"/>
          </a:p>
          <a:p>
            <a:r>
              <a:rPr lang="en-GB" dirty="0"/>
              <a:t>A separate procedure is applicable if a student is seen to be failing to be on trajectory to meeting standards.</a:t>
            </a:r>
          </a:p>
        </p:txBody>
      </p:sp>
    </p:spTree>
    <p:extLst>
      <p:ext uri="{BB962C8B-B14F-4D97-AF65-F5344CB8AC3E}">
        <p14:creationId xmlns:p14="http://schemas.microsoft.com/office/powerpoint/2010/main" val="1131449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monitoring</a:t>
            </a:r>
          </a:p>
        </p:txBody>
      </p:sp>
      <p:pic>
        <p:nvPicPr>
          <p:cNvPr id="4" name="Content Placeholder 3"/>
          <p:cNvPicPr>
            <a:picLocks noGrp="1" noChangeAspect="1"/>
          </p:cNvPicPr>
          <p:nvPr>
            <p:ph idx="1"/>
          </p:nvPr>
        </p:nvPicPr>
        <p:blipFill rotWithShape="1">
          <a:blip r:embed="rId2"/>
          <a:srcRect l="31283" t="30825" r="25321" b="16147"/>
          <a:stretch/>
        </p:blipFill>
        <p:spPr>
          <a:xfrm>
            <a:off x="653142" y="822962"/>
            <a:ext cx="7966747" cy="5473336"/>
          </a:xfrm>
          <a:prstGeom prst="rect">
            <a:avLst/>
          </a:prstGeom>
        </p:spPr>
      </p:pic>
    </p:spTree>
    <p:extLst>
      <p:ext uri="{BB962C8B-B14F-4D97-AF65-F5344CB8AC3E}">
        <p14:creationId xmlns:p14="http://schemas.microsoft.com/office/powerpoint/2010/main" val="416328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Mahara</a:t>
            </a:r>
            <a:endParaRPr lang="en-US" dirty="0"/>
          </a:p>
        </p:txBody>
      </p:sp>
      <p:sp>
        <p:nvSpPr>
          <p:cNvPr id="3" name="Content Placeholder 2"/>
          <p:cNvSpPr>
            <a:spLocks noGrp="1"/>
          </p:cNvSpPr>
          <p:nvPr>
            <p:ph idx="1"/>
          </p:nvPr>
        </p:nvSpPr>
        <p:spPr/>
        <p:txBody>
          <a:bodyPr/>
          <a:lstStyle/>
          <a:p>
            <a:r>
              <a:rPr lang="en-US" dirty="0"/>
              <a:t>Use the existing </a:t>
            </a:r>
            <a:r>
              <a:rPr lang="en-US" dirty="0" err="1"/>
              <a:t>Mahara</a:t>
            </a:r>
            <a:r>
              <a:rPr lang="en-US" dirty="0"/>
              <a:t> headings under SE2</a:t>
            </a:r>
          </a:p>
          <a:p>
            <a:r>
              <a:rPr lang="en-US" dirty="0"/>
              <a:t>Upload relevant documentation on a weekly basis – keep up-to-date</a:t>
            </a:r>
          </a:p>
          <a:p>
            <a:pPr marL="0" indent="0">
              <a:buNone/>
            </a:pPr>
            <a:endParaRPr lang="en-US" dirty="0"/>
          </a:p>
        </p:txBody>
      </p:sp>
      <p:pic>
        <p:nvPicPr>
          <p:cNvPr id="6" name="Picture 5">
            <a:extLst>
              <a:ext uri="{FF2B5EF4-FFF2-40B4-BE49-F238E27FC236}">
                <a16:creationId xmlns:a16="http://schemas.microsoft.com/office/drawing/2014/main" id="{6D2955BD-746E-44D8-8049-4F0D4E7274FE}"/>
              </a:ext>
            </a:extLst>
          </p:cNvPr>
          <p:cNvPicPr>
            <a:picLocks noChangeAspect="1"/>
          </p:cNvPicPr>
          <p:nvPr/>
        </p:nvPicPr>
        <p:blipFill rotWithShape="1">
          <a:blip r:embed="rId3"/>
          <a:srcRect l="8265" t="28685" r="64424" b="36123"/>
          <a:stretch/>
        </p:blipFill>
        <p:spPr>
          <a:xfrm>
            <a:off x="755781" y="2603241"/>
            <a:ext cx="3278123" cy="2416629"/>
          </a:xfrm>
          <a:prstGeom prst="rect">
            <a:avLst/>
          </a:prstGeom>
        </p:spPr>
      </p:pic>
      <p:sp>
        <p:nvSpPr>
          <p:cNvPr id="7" name="TextBox 6">
            <a:extLst>
              <a:ext uri="{FF2B5EF4-FFF2-40B4-BE49-F238E27FC236}">
                <a16:creationId xmlns:a16="http://schemas.microsoft.com/office/drawing/2014/main" id="{C9978568-17E6-4981-B6A2-123562989A47}"/>
              </a:ext>
            </a:extLst>
          </p:cNvPr>
          <p:cNvSpPr txBox="1"/>
          <p:nvPr/>
        </p:nvSpPr>
        <p:spPr>
          <a:xfrm>
            <a:off x="4488024" y="2518893"/>
            <a:ext cx="3900195" cy="3139321"/>
          </a:xfrm>
          <a:prstGeom prst="rect">
            <a:avLst/>
          </a:prstGeom>
          <a:noFill/>
        </p:spPr>
        <p:txBody>
          <a:bodyPr wrap="square" rtlCol="0">
            <a:spAutoFit/>
          </a:bodyPr>
          <a:lstStyle/>
          <a:p>
            <a:r>
              <a:rPr lang="en-GB" dirty="0"/>
              <a:t>These are the headings that trainees have in place on </a:t>
            </a:r>
            <a:r>
              <a:rPr lang="en-GB" dirty="0" err="1"/>
              <a:t>Mahara</a:t>
            </a:r>
            <a:r>
              <a:rPr lang="en-GB" dirty="0"/>
              <a:t> under SE2.</a:t>
            </a:r>
          </a:p>
          <a:p>
            <a:r>
              <a:rPr lang="en-GB" dirty="0"/>
              <a:t>They will need to upload documents as they go along week by week. Where possible uploading Word or PDF documents.</a:t>
            </a:r>
          </a:p>
          <a:p>
            <a:endParaRPr lang="en-GB" dirty="0"/>
          </a:p>
          <a:p>
            <a:r>
              <a:rPr lang="en-GB" dirty="0"/>
              <a:t>Our trainees are fully familiar with this system and the PT will be monitoring this closely.</a:t>
            </a:r>
          </a:p>
          <a:p>
            <a:endParaRPr lang="en-GB" dirty="0"/>
          </a:p>
        </p:txBody>
      </p:sp>
    </p:spTree>
    <p:custDataLst>
      <p:tags r:id="rId1"/>
    </p:custDataLst>
    <p:extLst>
      <p:ext uri="{BB962C8B-B14F-4D97-AF65-F5344CB8AC3E}">
        <p14:creationId xmlns:p14="http://schemas.microsoft.com/office/powerpoint/2010/main" val="3926202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Criteria Booklet</a:t>
            </a:r>
            <a:endParaRPr lang="en-US" dirty="0"/>
          </a:p>
        </p:txBody>
      </p:sp>
      <p:sp>
        <p:nvSpPr>
          <p:cNvPr id="3" name="TextBox 2"/>
          <p:cNvSpPr txBox="1"/>
          <p:nvPr/>
        </p:nvSpPr>
        <p:spPr>
          <a:xfrm>
            <a:off x="169700" y="622900"/>
            <a:ext cx="880459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Trainees have access to this booklet  and it is used to inform strengths and areas for development</a:t>
            </a:r>
          </a:p>
          <a:p>
            <a:pPr marL="285750" indent="-285750">
              <a:buFont typeface="Arial" panose="020B0604020202020204" pitchFamily="34" charset="0"/>
              <a:buChar char="•"/>
            </a:pPr>
            <a:r>
              <a:rPr lang="en-US" sz="2000" dirty="0"/>
              <a:t>Found on Moodle page SEI 501. </a:t>
            </a:r>
            <a:r>
              <a:rPr lang="en-US" sz="2000" dirty="0" err="1"/>
              <a:t>Trainess</a:t>
            </a:r>
            <a:r>
              <a:rPr lang="en-US" sz="2000" dirty="0"/>
              <a:t> to highlight across each SE (different </a:t>
            </a:r>
            <a:r>
              <a:rPr lang="en-GB" sz="2000" dirty="0"/>
              <a:t>colours</a:t>
            </a:r>
            <a:r>
              <a:rPr lang="en-US" sz="2000" dirty="0"/>
              <a:t>) –       use as a self-assessment tool </a:t>
            </a:r>
          </a:p>
        </p:txBody>
      </p:sp>
      <p:pic>
        <p:nvPicPr>
          <p:cNvPr id="6" name="Content Placeholder 5"/>
          <p:cNvPicPr>
            <a:picLocks noGrp="1" noChangeAspect="1"/>
          </p:cNvPicPr>
          <p:nvPr>
            <p:ph idx="1"/>
          </p:nvPr>
        </p:nvPicPr>
        <p:blipFill rotWithShape="1">
          <a:blip r:embed="rId3"/>
          <a:srcRect l="15549" t="15598" r="17205" b="6923"/>
          <a:stretch/>
        </p:blipFill>
        <p:spPr>
          <a:xfrm>
            <a:off x="429504" y="2034452"/>
            <a:ext cx="7691214" cy="4424961"/>
          </a:xfrm>
          <a:prstGeom prst="rect">
            <a:avLst/>
          </a:prstGeom>
        </p:spPr>
      </p:pic>
    </p:spTree>
    <p:custDataLst>
      <p:tags r:id="rId1"/>
    </p:custDataLst>
    <p:extLst>
      <p:ext uri="{BB962C8B-B14F-4D97-AF65-F5344CB8AC3E}">
        <p14:creationId xmlns:p14="http://schemas.microsoft.com/office/powerpoint/2010/main" val="1570100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D930-B521-594F-8CE5-504EB68CCA63}"/>
              </a:ext>
            </a:extLst>
          </p:cNvPr>
          <p:cNvSpPr>
            <a:spLocks noGrp="1"/>
          </p:cNvSpPr>
          <p:nvPr>
            <p:ph type="title"/>
          </p:nvPr>
        </p:nvSpPr>
        <p:spPr/>
        <p:txBody>
          <a:bodyPr/>
          <a:lstStyle/>
          <a:p>
            <a:r>
              <a:rPr lang="en-US" dirty="0"/>
              <a:t>If there are concerns…</a:t>
            </a:r>
          </a:p>
        </p:txBody>
      </p:sp>
      <p:sp>
        <p:nvSpPr>
          <p:cNvPr id="3" name="Content Placeholder 2">
            <a:extLst>
              <a:ext uri="{FF2B5EF4-FFF2-40B4-BE49-F238E27FC236}">
                <a16:creationId xmlns:a16="http://schemas.microsoft.com/office/drawing/2014/main" id="{F716FC5C-6E4D-394E-A8EA-7213CDFC36DD}"/>
              </a:ext>
            </a:extLst>
          </p:cNvPr>
          <p:cNvSpPr>
            <a:spLocks noGrp="1"/>
          </p:cNvSpPr>
          <p:nvPr>
            <p:ph idx="1"/>
          </p:nvPr>
        </p:nvSpPr>
        <p:spPr>
          <a:xfrm>
            <a:off x="180975" y="1008205"/>
            <a:ext cx="8730611" cy="4988042"/>
          </a:xfrm>
        </p:spPr>
        <p:txBody>
          <a:bodyPr/>
          <a:lstStyle/>
          <a:p>
            <a:pPr marL="0" indent="0">
              <a:buNone/>
            </a:pPr>
            <a:r>
              <a:rPr lang="en-US" dirty="0"/>
              <a:t>Trainee guidance:</a:t>
            </a:r>
          </a:p>
          <a:p>
            <a:r>
              <a:rPr lang="en-US" dirty="0"/>
              <a:t>Speak with your CT and SBT</a:t>
            </a:r>
          </a:p>
          <a:p>
            <a:r>
              <a:rPr lang="en-US" dirty="0"/>
              <a:t>Contact your Partnership Tutor or if not available your APT</a:t>
            </a:r>
          </a:p>
          <a:p>
            <a:pPr marL="0" indent="0">
              <a:buNone/>
            </a:pPr>
            <a:r>
              <a:rPr lang="en-US" dirty="0"/>
              <a:t>School guidance: </a:t>
            </a:r>
          </a:p>
          <a:p>
            <a:r>
              <a:rPr lang="en-US" dirty="0"/>
              <a:t>Contact Partnership Tutor and arrange a meeting to establish:</a:t>
            </a:r>
          </a:p>
          <a:p>
            <a:pPr lvl="1"/>
            <a:r>
              <a:rPr lang="en-US" dirty="0"/>
              <a:t>Support Plan process</a:t>
            </a:r>
          </a:p>
          <a:p>
            <a:r>
              <a:rPr lang="en-US" dirty="0"/>
              <a:t>After a week – review and either no further action or establish:</a:t>
            </a:r>
          </a:p>
          <a:p>
            <a:pPr lvl="1"/>
            <a:r>
              <a:rPr lang="en-US" dirty="0"/>
              <a:t>Cause for Concern process to be followed through.</a:t>
            </a:r>
          </a:p>
        </p:txBody>
      </p:sp>
    </p:spTree>
    <p:custDataLst>
      <p:tags r:id="rId1"/>
    </p:custDataLst>
    <p:extLst>
      <p:ext uri="{BB962C8B-B14F-4D97-AF65-F5344CB8AC3E}">
        <p14:creationId xmlns:p14="http://schemas.microsoft.com/office/powerpoint/2010/main" val="2164814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pic>
        <p:nvPicPr>
          <p:cNvPr id="4" name="Content Placeholder 3"/>
          <p:cNvPicPr>
            <a:picLocks noGrp="1" noChangeAspect="1"/>
          </p:cNvPicPr>
          <p:nvPr>
            <p:ph idx="1"/>
          </p:nvPr>
        </p:nvPicPr>
        <p:blipFill rotWithShape="1">
          <a:blip r:embed="rId3"/>
          <a:srcRect l="26812" t="9908" r="26479" b="16736"/>
          <a:stretch/>
        </p:blipFill>
        <p:spPr>
          <a:xfrm>
            <a:off x="992775" y="770709"/>
            <a:ext cx="6335488" cy="5594100"/>
          </a:xfrm>
          <a:prstGeom prst="rect">
            <a:avLst/>
          </a:prstGeom>
        </p:spPr>
      </p:pic>
    </p:spTree>
    <p:custDataLst>
      <p:tags r:id="rId1"/>
    </p:custDataLst>
    <p:extLst>
      <p:ext uri="{BB962C8B-B14F-4D97-AF65-F5344CB8AC3E}">
        <p14:creationId xmlns:p14="http://schemas.microsoft.com/office/powerpoint/2010/main" val="3650667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34C-0261-43CB-B148-0764A1A1985F}"/>
              </a:ext>
            </a:extLst>
          </p:cNvPr>
          <p:cNvSpPr>
            <a:spLocks noGrp="1"/>
          </p:cNvSpPr>
          <p:nvPr>
            <p:ph type="title"/>
          </p:nvPr>
        </p:nvSpPr>
        <p:spPr/>
        <p:txBody>
          <a:bodyPr/>
          <a:lstStyle/>
          <a:p>
            <a:r>
              <a:rPr lang="en-GB" dirty="0"/>
              <a:t>School experience tracker</a:t>
            </a:r>
          </a:p>
        </p:txBody>
      </p:sp>
      <p:pic>
        <p:nvPicPr>
          <p:cNvPr id="5" name="Content Placeholder 4">
            <a:extLst>
              <a:ext uri="{FF2B5EF4-FFF2-40B4-BE49-F238E27FC236}">
                <a16:creationId xmlns:a16="http://schemas.microsoft.com/office/drawing/2014/main" id="{58A7F26D-3FB8-4ACB-B689-1CD9B4F4A0C6}"/>
              </a:ext>
            </a:extLst>
          </p:cNvPr>
          <p:cNvPicPr>
            <a:picLocks noGrp="1" noChangeAspect="1"/>
          </p:cNvPicPr>
          <p:nvPr>
            <p:ph idx="1"/>
          </p:nvPr>
        </p:nvPicPr>
        <p:blipFill rotWithShape="1">
          <a:blip r:embed="rId2"/>
          <a:srcRect l="1748" t="23499" r="52319" b="9816"/>
          <a:stretch/>
        </p:blipFill>
        <p:spPr>
          <a:xfrm>
            <a:off x="108402" y="1063690"/>
            <a:ext cx="6786920" cy="5542383"/>
          </a:xfrm>
        </p:spPr>
      </p:pic>
      <p:sp>
        <p:nvSpPr>
          <p:cNvPr id="3" name="TextBox 2">
            <a:extLst>
              <a:ext uri="{FF2B5EF4-FFF2-40B4-BE49-F238E27FC236}">
                <a16:creationId xmlns:a16="http://schemas.microsoft.com/office/drawing/2014/main" id="{0925E4AC-C594-453F-966D-A4610E1DCAC9}"/>
              </a:ext>
            </a:extLst>
          </p:cNvPr>
          <p:cNvSpPr txBox="1"/>
          <p:nvPr/>
        </p:nvSpPr>
        <p:spPr>
          <a:xfrm>
            <a:off x="7240555" y="1940767"/>
            <a:ext cx="1671031" cy="2031325"/>
          </a:xfrm>
          <a:prstGeom prst="rect">
            <a:avLst/>
          </a:prstGeom>
          <a:noFill/>
        </p:spPr>
        <p:txBody>
          <a:bodyPr wrap="square" rtlCol="0">
            <a:spAutoFit/>
          </a:bodyPr>
          <a:lstStyle/>
          <a:p>
            <a:r>
              <a:rPr lang="en-GB" dirty="0"/>
              <a:t>By completing the tracker we can see the progress between placements on one document.</a:t>
            </a:r>
          </a:p>
        </p:txBody>
      </p:sp>
    </p:spTree>
    <p:extLst>
      <p:ext uri="{BB962C8B-B14F-4D97-AF65-F5344CB8AC3E}">
        <p14:creationId xmlns:p14="http://schemas.microsoft.com/office/powerpoint/2010/main" val="487538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a:t>
            </a:r>
            <a:r>
              <a:rPr lang="en-US" dirty="0"/>
              <a:t>absence guide </a:t>
            </a:r>
            <a:endParaRPr lang="en-GB" dirty="0"/>
          </a:p>
        </p:txBody>
      </p:sp>
      <p:sp>
        <p:nvSpPr>
          <p:cNvPr id="3" name="Content Placeholder 2"/>
          <p:cNvSpPr>
            <a:spLocks noGrp="1"/>
          </p:cNvSpPr>
          <p:nvPr>
            <p:ph idx="1"/>
          </p:nvPr>
        </p:nvSpPr>
        <p:spPr>
          <a:xfrm>
            <a:off x="525779" y="830923"/>
            <a:ext cx="7886700" cy="4988042"/>
          </a:xfrm>
        </p:spPr>
        <p:txBody>
          <a:bodyPr/>
          <a:lstStyle/>
          <a:p>
            <a:r>
              <a:rPr lang="en-GB" dirty="0">
                <a:hlinkClick r:id="rId2"/>
              </a:rPr>
              <a:t>https://www.newman.ac.uk/wp-content/uploads/sites/10/2017/10/Covid-19-FAQ-Absence-Guide.pdf</a:t>
            </a:r>
            <a:endParaRPr lang="en-GB" dirty="0"/>
          </a:p>
          <a:p>
            <a:endParaRPr lang="en-GB" dirty="0"/>
          </a:p>
        </p:txBody>
      </p:sp>
      <p:pic>
        <p:nvPicPr>
          <p:cNvPr id="4" name="Picture 3"/>
          <p:cNvPicPr>
            <a:picLocks noChangeAspect="1"/>
          </p:cNvPicPr>
          <p:nvPr/>
        </p:nvPicPr>
        <p:blipFill rotWithShape="1">
          <a:blip r:embed="rId3"/>
          <a:srcRect l="25094" t="17600" r="26323" b="37578"/>
          <a:stretch/>
        </p:blipFill>
        <p:spPr>
          <a:xfrm>
            <a:off x="875210" y="2286000"/>
            <a:ext cx="7537269" cy="4189771"/>
          </a:xfrm>
          <a:prstGeom prst="rect">
            <a:avLst/>
          </a:prstGeom>
        </p:spPr>
      </p:pic>
    </p:spTree>
    <p:extLst>
      <p:ext uri="{BB962C8B-B14F-4D97-AF65-F5344CB8AC3E}">
        <p14:creationId xmlns:p14="http://schemas.microsoft.com/office/powerpoint/2010/main" val="830617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1289" y="3429000"/>
            <a:ext cx="3828387" cy="2558249"/>
          </a:xfrm>
          <a:prstGeom prst="rect">
            <a:avLst/>
          </a:prstGeom>
        </p:spPr>
      </p:pic>
      <p:sp>
        <p:nvSpPr>
          <p:cNvPr id="3" name="TextBox 2">
            <a:extLst>
              <a:ext uri="{FF2B5EF4-FFF2-40B4-BE49-F238E27FC236}">
                <a16:creationId xmlns:a16="http://schemas.microsoft.com/office/drawing/2014/main" id="{A9CB3B8D-56C8-4838-8427-5172CD8B68C3}"/>
              </a:ext>
            </a:extLst>
          </p:cNvPr>
          <p:cNvSpPr txBox="1"/>
          <p:nvPr/>
        </p:nvSpPr>
        <p:spPr>
          <a:xfrm>
            <a:off x="2261289" y="1488558"/>
            <a:ext cx="8133907" cy="830997"/>
          </a:xfrm>
          <a:prstGeom prst="rect">
            <a:avLst/>
          </a:prstGeom>
          <a:noFill/>
        </p:spPr>
        <p:txBody>
          <a:bodyPr wrap="square" rtlCol="0">
            <a:spAutoFit/>
          </a:bodyPr>
          <a:lstStyle/>
          <a:p>
            <a:r>
              <a:rPr lang="en-GB" sz="4800" dirty="0">
                <a:solidFill>
                  <a:schemeClr val="accent6">
                    <a:lumMod val="75000"/>
                  </a:schemeClr>
                </a:solidFill>
              </a:rPr>
              <a:t>Any questions?</a:t>
            </a:r>
          </a:p>
        </p:txBody>
      </p:sp>
    </p:spTree>
    <p:custDataLst>
      <p:tags r:id="rId1"/>
    </p:custDataLst>
    <p:extLst>
      <p:ext uri="{BB962C8B-B14F-4D97-AF65-F5344CB8AC3E}">
        <p14:creationId xmlns:p14="http://schemas.microsoft.com/office/powerpoint/2010/main" val="19198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GB" dirty="0"/>
              <a:t>Consider your experiences of:</a:t>
            </a:r>
          </a:p>
          <a:p>
            <a:r>
              <a:rPr lang="en-GB" dirty="0"/>
              <a:t>mentoring trainees – common themes or issues? </a:t>
            </a:r>
          </a:p>
          <a:p>
            <a:endParaRPr lang="en-GB" dirty="0"/>
          </a:p>
          <a:p>
            <a:r>
              <a:rPr lang="en-GB" dirty="0"/>
              <a:t>being mentored as a trainee or NQT</a:t>
            </a:r>
          </a:p>
          <a:p>
            <a:pPr marL="0" indent="0">
              <a:buNone/>
            </a:pPr>
            <a:endParaRPr lang="en-GB" dirty="0"/>
          </a:p>
          <a:p>
            <a:r>
              <a:rPr lang="en-GB" dirty="0"/>
              <a:t>What are your expectations for the year or the school experience you are supporting?</a:t>
            </a:r>
          </a:p>
          <a:p>
            <a:pPr marL="0" indent="0">
              <a:buNone/>
            </a:pPr>
            <a:r>
              <a:rPr lang="en-GB" dirty="0"/>
              <a:t>(please share or type thoughts into the Zoom chat…)</a:t>
            </a:r>
          </a:p>
          <a:p>
            <a:pPr marL="0" indent="0">
              <a:buNone/>
            </a:pPr>
            <a:endParaRPr lang="en-GB" dirty="0"/>
          </a:p>
        </p:txBody>
      </p:sp>
      <p:sp>
        <p:nvSpPr>
          <p:cNvPr id="4" name="Title 3"/>
          <p:cNvSpPr>
            <a:spLocks noGrp="1"/>
          </p:cNvSpPr>
          <p:nvPr>
            <p:ph type="title"/>
          </p:nvPr>
        </p:nvSpPr>
        <p:spPr>
          <a:xfrm>
            <a:off x="4788131" y="154540"/>
            <a:ext cx="4123455" cy="380247"/>
          </a:xfrm>
        </p:spPr>
        <p:txBody>
          <a:bodyPr/>
          <a:lstStyle/>
          <a:p>
            <a:r>
              <a:rPr lang="en-GB" dirty="0"/>
              <a:t>Experiences and Expectations</a:t>
            </a:r>
          </a:p>
        </p:txBody>
      </p:sp>
    </p:spTree>
    <p:custDataLst>
      <p:tags r:id="rId1"/>
    </p:custDataLst>
    <p:extLst>
      <p:ext uri="{BB962C8B-B14F-4D97-AF65-F5344CB8AC3E}">
        <p14:creationId xmlns:p14="http://schemas.microsoft.com/office/powerpoint/2010/main" val="46371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13E0-7A57-4043-AD49-B20A9402BC32}"/>
              </a:ext>
            </a:extLst>
          </p:cNvPr>
          <p:cNvSpPr>
            <a:spLocks noGrp="1"/>
          </p:cNvSpPr>
          <p:nvPr>
            <p:ph type="title"/>
          </p:nvPr>
        </p:nvSpPr>
        <p:spPr>
          <a:xfrm>
            <a:off x="628650" y="1050521"/>
            <a:ext cx="7886700" cy="565630"/>
          </a:xfrm>
        </p:spPr>
        <p:txBody>
          <a:bodyPr/>
          <a:lstStyle/>
          <a:p>
            <a:r>
              <a:rPr lang="en-GB" sz="2800" dirty="0"/>
              <a:t>Yourself and students have a good support network</a:t>
            </a:r>
          </a:p>
        </p:txBody>
      </p:sp>
      <p:sp>
        <p:nvSpPr>
          <p:cNvPr id="3" name="Text Placeholder 2">
            <a:extLst>
              <a:ext uri="{FF2B5EF4-FFF2-40B4-BE49-F238E27FC236}">
                <a16:creationId xmlns:a16="http://schemas.microsoft.com/office/drawing/2014/main" id="{C93BA19A-EFDF-4349-9C8D-E0243DB6FE38}"/>
              </a:ext>
            </a:extLst>
          </p:cNvPr>
          <p:cNvSpPr>
            <a:spLocks noGrp="1"/>
          </p:cNvSpPr>
          <p:nvPr>
            <p:ph type="body" idx="1"/>
          </p:nvPr>
        </p:nvSpPr>
        <p:spPr>
          <a:xfrm>
            <a:off x="415999" y="1758060"/>
            <a:ext cx="8015620" cy="3136605"/>
          </a:xfrm>
        </p:spPr>
        <p:txBody>
          <a:bodyPr>
            <a:normAutofit lnSpcReduction="10000"/>
          </a:bodyPr>
          <a:lstStyle/>
          <a:p>
            <a:r>
              <a:rPr lang="en-GB" dirty="0"/>
              <a:t>Students have been informed that they can turn to a range of others for support :</a:t>
            </a:r>
          </a:p>
          <a:p>
            <a:pPr marL="342900" indent="-342900">
              <a:buFont typeface="Arial" panose="020B0604020202020204" pitchFamily="34" charset="0"/>
              <a:buChar char="•"/>
            </a:pPr>
            <a:r>
              <a:rPr lang="en-GB" dirty="0"/>
              <a:t>Peers / partner in school.</a:t>
            </a:r>
          </a:p>
          <a:p>
            <a:pPr marL="342900" indent="-342900">
              <a:buFont typeface="Arial" panose="020B0604020202020204" pitchFamily="34" charset="0"/>
              <a:buChar char="•"/>
            </a:pPr>
            <a:r>
              <a:rPr lang="en-GB" dirty="0"/>
              <a:t>Their class teacher and School based tutor.</a:t>
            </a:r>
          </a:p>
          <a:p>
            <a:pPr marL="342900" indent="-342900">
              <a:buFont typeface="Arial" panose="020B0604020202020204" pitchFamily="34" charset="0"/>
              <a:buChar char="•"/>
            </a:pPr>
            <a:r>
              <a:rPr lang="en-GB" dirty="0"/>
              <a:t>The Newman partnership tutor who will be allocated.</a:t>
            </a:r>
          </a:p>
          <a:p>
            <a:pPr marL="342900" indent="-342900">
              <a:buFont typeface="Arial" panose="020B0604020202020204" pitchFamily="34" charset="0"/>
              <a:buChar char="•"/>
            </a:pPr>
            <a:r>
              <a:rPr lang="en-GB" dirty="0"/>
              <a:t>Their APT (3 year tutor) at Newman.</a:t>
            </a:r>
          </a:p>
          <a:p>
            <a:pPr marL="342900" indent="-342900">
              <a:buFont typeface="Arial" panose="020B0604020202020204" pitchFamily="34" charset="0"/>
              <a:buChar char="•"/>
            </a:pPr>
            <a:r>
              <a:rPr lang="en-GB" dirty="0"/>
              <a:t>Cohort lead (Janet Coles) and Head of Primary (</a:t>
            </a:r>
            <a:r>
              <a:rPr lang="en-GB" dirty="0" err="1"/>
              <a:t>Branwen</a:t>
            </a:r>
            <a:r>
              <a:rPr lang="en-GB" dirty="0"/>
              <a:t> </a:t>
            </a:r>
            <a:r>
              <a:rPr lang="en-GB" dirty="0" err="1"/>
              <a:t>Bingle</a:t>
            </a:r>
            <a:r>
              <a:rPr lang="en-GB" dirty="0"/>
              <a:t>) </a:t>
            </a:r>
          </a:p>
        </p:txBody>
      </p:sp>
      <p:sp>
        <p:nvSpPr>
          <p:cNvPr id="4" name="TextBox 3">
            <a:extLst>
              <a:ext uri="{FF2B5EF4-FFF2-40B4-BE49-F238E27FC236}">
                <a16:creationId xmlns:a16="http://schemas.microsoft.com/office/drawing/2014/main" id="{E33664F6-2672-4EA8-85A9-3A757546363B}"/>
              </a:ext>
            </a:extLst>
          </p:cNvPr>
          <p:cNvSpPr txBox="1"/>
          <p:nvPr/>
        </p:nvSpPr>
        <p:spPr>
          <a:xfrm>
            <a:off x="999474" y="5277004"/>
            <a:ext cx="6848669" cy="646331"/>
          </a:xfrm>
          <a:prstGeom prst="rect">
            <a:avLst/>
          </a:prstGeom>
          <a:noFill/>
        </p:spPr>
        <p:txBody>
          <a:bodyPr wrap="square" rtlCol="0">
            <a:spAutoFit/>
          </a:bodyPr>
          <a:lstStyle/>
          <a:p>
            <a:pPr algn="ctr"/>
            <a:r>
              <a:rPr lang="en-GB" b="1" dirty="0">
                <a:solidFill>
                  <a:srgbClr val="C00000"/>
                </a:solidFill>
              </a:rPr>
              <a:t>Especially in these more difficult times we recognise the need to keep the communication flowing.</a:t>
            </a:r>
            <a:endParaRPr lang="en-GB" dirty="0"/>
          </a:p>
        </p:txBody>
      </p:sp>
    </p:spTree>
    <p:extLst>
      <p:ext uri="{BB962C8B-B14F-4D97-AF65-F5344CB8AC3E}">
        <p14:creationId xmlns:p14="http://schemas.microsoft.com/office/powerpoint/2010/main" val="12983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709" y="154540"/>
            <a:ext cx="5854877" cy="380247"/>
          </a:xfrm>
        </p:spPr>
        <p:txBody>
          <a:bodyPr/>
          <a:lstStyle/>
          <a:p>
            <a:r>
              <a:rPr lang="en-GB" dirty="0"/>
              <a:t>Reminder of National Standards for school-based initial teacher training (ITT) mentors </a:t>
            </a:r>
            <a:endParaRPr lang="en-US" dirty="0"/>
          </a:p>
        </p:txBody>
      </p:sp>
      <p:sp>
        <p:nvSpPr>
          <p:cNvPr id="3" name="Content Placeholder 2"/>
          <p:cNvSpPr>
            <a:spLocks noGrp="1"/>
          </p:cNvSpPr>
          <p:nvPr>
            <p:ph idx="1"/>
          </p:nvPr>
        </p:nvSpPr>
        <p:spPr>
          <a:xfrm>
            <a:off x="326571" y="825325"/>
            <a:ext cx="8585015" cy="5288092"/>
          </a:xfrm>
        </p:spPr>
        <p:txBody>
          <a:bodyPr>
            <a:noAutofit/>
          </a:bodyPr>
          <a:lstStyle/>
          <a:p>
            <a:pPr marL="0" indent="0">
              <a:buNone/>
            </a:pPr>
            <a:r>
              <a:rPr lang="en-GB" sz="2400" b="1" u="sng" dirty="0"/>
              <a:t>Standard 1 - Personal qualities </a:t>
            </a:r>
          </a:p>
          <a:p>
            <a:pPr marL="0" indent="0">
              <a:buNone/>
            </a:pPr>
            <a:r>
              <a:rPr lang="en-GB" sz="2400" dirty="0"/>
              <a:t>Establish trusting relationships, modelling high standards of practice, and empathising with the challenges a trainee faces. </a:t>
            </a:r>
          </a:p>
          <a:p>
            <a:pPr marL="0" indent="0">
              <a:buNone/>
            </a:pPr>
            <a:r>
              <a:rPr lang="en-GB" sz="2400" b="1" u="sng" dirty="0"/>
              <a:t>Standard 2 – Teaching</a:t>
            </a:r>
          </a:p>
          <a:p>
            <a:pPr marL="0" indent="0">
              <a:buNone/>
            </a:pPr>
            <a:r>
              <a:rPr lang="en-GB" sz="2400" dirty="0"/>
              <a:t>Support trainees to develop their teaching practice in order to set high expectations and to meet the needs of all pupils. </a:t>
            </a:r>
          </a:p>
          <a:p>
            <a:pPr marL="0" indent="0">
              <a:buNone/>
            </a:pPr>
            <a:r>
              <a:rPr lang="en-GB" sz="2400" b="1" u="sng" dirty="0"/>
              <a:t>Standard 3 – Professionalism  </a:t>
            </a:r>
          </a:p>
          <a:p>
            <a:pPr marL="0" indent="0">
              <a:buNone/>
            </a:pPr>
            <a:r>
              <a:rPr lang="en-GB" sz="2400" dirty="0"/>
              <a:t>Induct the trainee into professional norms and values, helping them to understand the importance of the role and responsibilities of teachers in society.  </a:t>
            </a:r>
          </a:p>
          <a:p>
            <a:pPr marL="0" indent="0">
              <a:buNone/>
            </a:pPr>
            <a:r>
              <a:rPr lang="en-GB" sz="2400" b="1" u="sng" dirty="0"/>
              <a:t>Standard 4 – Self-development and working in partnership</a:t>
            </a:r>
          </a:p>
          <a:p>
            <a:pPr marL="0" indent="0">
              <a:buNone/>
            </a:pPr>
            <a:r>
              <a:rPr lang="en-GB" sz="2400" dirty="0"/>
              <a:t>Continue to develop their own professional knowledge, skills and understanding and invest time in developing a good working relationship within relevant ITT partnerships. </a:t>
            </a:r>
            <a:endParaRPr lang="en-US" sz="2400" dirty="0"/>
          </a:p>
        </p:txBody>
      </p:sp>
    </p:spTree>
    <p:custDataLst>
      <p:tags r:id="rId1"/>
    </p:custDataLst>
    <p:extLst>
      <p:ext uri="{BB962C8B-B14F-4D97-AF65-F5344CB8AC3E}">
        <p14:creationId xmlns:p14="http://schemas.microsoft.com/office/powerpoint/2010/main" val="336703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C42-6980-4432-B586-F07F87584BDF}"/>
              </a:ext>
            </a:extLst>
          </p:cNvPr>
          <p:cNvSpPr>
            <a:spLocks noGrp="1"/>
          </p:cNvSpPr>
          <p:nvPr>
            <p:ph type="ctrTitle"/>
          </p:nvPr>
        </p:nvSpPr>
        <p:spPr>
          <a:xfrm>
            <a:off x="685800" y="1122363"/>
            <a:ext cx="7772400" cy="967694"/>
          </a:xfrm>
        </p:spPr>
        <p:txBody>
          <a:bodyPr/>
          <a:lstStyle/>
          <a:p>
            <a:r>
              <a:rPr lang="en-GB" dirty="0"/>
              <a:t>New mentors</a:t>
            </a:r>
          </a:p>
        </p:txBody>
      </p:sp>
      <p:sp>
        <p:nvSpPr>
          <p:cNvPr id="3" name="Subtitle 2">
            <a:extLst>
              <a:ext uri="{FF2B5EF4-FFF2-40B4-BE49-F238E27FC236}">
                <a16:creationId xmlns:a16="http://schemas.microsoft.com/office/drawing/2014/main" id="{75F7A60C-5D79-48C2-B83A-F0097D768495}"/>
              </a:ext>
            </a:extLst>
          </p:cNvPr>
          <p:cNvSpPr>
            <a:spLocks noGrp="1"/>
          </p:cNvSpPr>
          <p:nvPr>
            <p:ph type="subTitle" idx="1"/>
          </p:nvPr>
        </p:nvSpPr>
        <p:spPr>
          <a:xfrm>
            <a:off x="569167" y="2323322"/>
            <a:ext cx="8145625" cy="3219061"/>
          </a:xfrm>
        </p:spPr>
        <p:txBody>
          <a:bodyPr>
            <a:normAutofit/>
          </a:bodyPr>
          <a:lstStyle/>
          <a:p>
            <a:r>
              <a:rPr lang="en-GB" dirty="0"/>
              <a:t>For those of you that are new mentors , or for those who have not mentored in a little while there is a further </a:t>
            </a:r>
            <a:r>
              <a:rPr lang="en-GB" dirty="0" err="1"/>
              <a:t>Powerpoint</a:t>
            </a:r>
            <a:r>
              <a:rPr lang="en-GB" dirty="0"/>
              <a:t> presentation available that goes into greater depth regarding the National Standards for school based mentors</a:t>
            </a:r>
          </a:p>
          <a:p>
            <a:endParaRPr lang="en-GB" dirty="0"/>
          </a:p>
          <a:p>
            <a:r>
              <a:rPr lang="en-GB" dirty="0"/>
              <a:t>This can be accessed in your own time, and I will be happy to respond to any questions via e-mail</a:t>
            </a:r>
          </a:p>
          <a:p>
            <a:r>
              <a:rPr lang="en-GB" dirty="0"/>
              <a:t>Janet.coles@staff.newman.ac.uk</a:t>
            </a:r>
          </a:p>
        </p:txBody>
      </p:sp>
    </p:spTree>
    <p:extLst>
      <p:ext uri="{BB962C8B-B14F-4D97-AF65-F5344CB8AC3E}">
        <p14:creationId xmlns:p14="http://schemas.microsoft.com/office/powerpoint/2010/main" val="330799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Mentor (SBT/CT) role…</a:t>
            </a:r>
            <a:endParaRPr lang="en-US" dirty="0"/>
          </a:p>
        </p:txBody>
      </p:sp>
      <p:sp>
        <p:nvSpPr>
          <p:cNvPr id="3" name="Content Placeholder 2"/>
          <p:cNvSpPr>
            <a:spLocks noGrp="1"/>
          </p:cNvSpPr>
          <p:nvPr>
            <p:ph idx="1"/>
          </p:nvPr>
        </p:nvSpPr>
        <p:spPr>
          <a:xfrm>
            <a:off x="195943" y="849086"/>
            <a:ext cx="8715643" cy="5525587"/>
          </a:xfrm>
        </p:spPr>
        <p:txBody>
          <a:bodyPr>
            <a:normAutofit fontScale="77500" lnSpcReduction="20000"/>
          </a:bodyPr>
          <a:lstStyle/>
          <a:p>
            <a:pPr marL="0" indent="0">
              <a:buNone/>
            </a:pPr>
            <a:r>
              <a:rPr lang="en-GB" b="1" u="sng" dirty="0"/>
              <a:t>PLEASE REFER TO THE PRIMARY SE GENERAL INFORMATION BOOKLET</a:t>
            </a:r>
          </a:p>
          <a:p>
            <a:pPr marL="0" indent="0">
              <a:buNone/>
            </a:pPr>
            <a:r>
              <a:rPr lang="en-GB" b="1" u="sng" dirty="0"/>
              <a:t>In summary the key aspects of the role are to :</a:t>
            </a:r>
          </a:p>
          <a:p>
            <a:r>
              <a:rPr lang="en-GB" dirty="0"/>
              <a:t>Organise regular meetings including opportunities to observe/participate in planning meetings, including completing a weekly meeting form</a:t>
            </a:r>
          </a:p>
          <a:p>
            <a:r>
              <a:rPr lang="en-GB" dirty="0"/>
              <a:t>Formerly observe the trainee once a week and provide written feedback on Newman observation template</a:t>
            </a:r>
          </a:p>
          <a:p>
            <a:r>
              <a:rPr lang="en-GB" dirty="0"/>
              <a:t>Highlight strengths and areas for development, including clear next steps using the Newman Assessment Criteria booklet where appropriate</a:t>
            </a:r>
          </a:p>
          <a:p>
            <a:r>
              <a:rPr lang="en-GB" dirty="0"/>
              <a:t>Support remote monitoring visit with the Newman Partnership Tutor</a:t>
            </a:r>
          </a:p>
          <a:p>
            <a:r>
              <a:rPr lang="en-GB" dirty="0"/>
              <a:t>Provide opportunities for the trainee to observe good practice across the school (We realise this could be limited but may be remotely)</a:t>
            </a:r>
          </a:p>
          <a:p>
            <a:r>
              <a:rPr lang="en-GB" dirty="0"/>
              <a:t>Provide where possible opportunities for the trainee to observe and teach a phonics lesson(s)</a:t>
            </a:r>
          </a:p>
          <a:p>
            <a:r>
              <a:rPr lang="en-GB" dirty="0"/>
              <a:t>Support the trainee in updating their school experience file and their online </a:t>
            </a:r>
            <a:r>
              <a:rPr lang="en-GB" dirty="0" err="1"/>
              <a:t>Mahara</a:t>
            </a:r>
            <a:r>
              <a:rPr lang="en-GB" dirty="0"/>
              <a:t> portfolio</a:t>
            </a:r>
          </a:p>
          <a:p>
            <a:r>
              <a:rPr lang="en-GB" dirty="0"/>
              <a:t>Complete the mid-point and end-point review process with the trainee and partnership tutor</a:t>
            </a:r>
          </a:p>
          <a:p>
            <a:endParaRPr lang="en-US" dirty="0"/>
          </a:p>
        </p:txBody>
      </p:sp>
    </p:spTree>
    <p:custDataLst>
      <p:tags r:id="rId1"/>
    </p:custDataLst>
    <p:extLst>
      <p:ext uri="{BB962C8B-B14F-4D97-AF65-F5344CB8AC3E}">
        <p14:creationId xmlns:p14="http://schemas.microsoft.com/office/powerpoint/2010/main" val="158150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24A6-17A3-A34F-8BF0-8FCCCE02DE8D}"/>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4A19EC0E-3C31-7345-9D7F-528D2C066AA9}"/>
              </a:ext>
            </a:extLst>
          </p:cNvPr>
          <p:cNvSpPr>
            <a:spLocks noGrp="1"/>
          </p:cNvSpPr>
          <p:nvPr>
            <p:ph idx="1"/>
          </p:nvPr>
        </p:nvSpPr>
        <p:spPr>
          <a:xfrm>
            <a:off x="235131" y="1060456"/>
            <a:ext cx="8676455" cy="4988042"/>
          </a:xfrm>
        </p:spPr>
        <p:txBody>
          <a:bodyPr/>
          <a:lstStyle/>
          <a:p>
            <a:r>
              <a:rPr lang="en-US" dirty="0"/>
              <a:t>Trainee: </a:t>
            </a:r>
          </a:p>
          <a:p>
            <a:pPr lvl="1"/>
            <a:r>
              <a:rPr lang="en-US" dirty="0"/>
              <a:t>Access via Moodle page SEI501</a:t>
            </a:r>
          </a:p>
          <a:p>
            <a:pPr lvl="1"/>
            <a:r>
              <a:rPr lang="en-US" dirty="0"/>
              <a:t>Access via website</a:t>
            </a:r>
          </a:p>
          <a:p>
            <a:r>
              <a:rPr lang="en-US" dirty="0"/>
              <a:t>Mentors:</a:t>
            </a:r>
          </a:p>
          <a:p>
            <a:pPr lvl="1"/>
            <a:r>
              <a:rPr lang="en-US" dirty="0"/>
              <a:t>Access via website (Business and Partnerships - &gt; School Experience)</a:t>
            </a:r>
          </a:p>
          <a:p>
            <a:pPr marL="457200" lvl="1" indent="0">
              <a:buNone/>
            </a:pPr>
            <a:r>
              <a:rPr lang="en-US" dirty="0">
                <a:hlinkClick r:id="rId3" action="ppaction://hlinksldjump"/>
              </a:rPr>
              <a:t>https://www.newman.ac.uk/knowledge-base/ug-year-2/</a:t>
            </a:r>
            <a:endParaRPr lang="en-US" dirty="0"/>
          </a:p>
          <a:p>
            <a:pPr marL="457200" lvl="1" indent="0">
              <a:buNone/>
            </a:pPr>
            <a:endParaRPr lang="en-US" dirty="0"/>
          </a:p>
        </p:txBody>
      </p:sp>
    </p:spTree>
    <p:custDataLst>
      <p:tags r:id="rId1"/>
    </p:custDataLst>
    <p:extLst>
      <p:ext uri="{BB962C8B-B14F-4D97-AF65-F5344CB8AC3E}">
        <p14:creationId xmlns:p14="http://schemas.microsoft.com/office/powerpoint/2010/main" val="1812973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man Branded PowerPoint Final" id="{EEF003DC-72CC-4582-8770-CC82D8847D27}" vid="{3D23DBB8-6650-49E2-B237-320C7BD9A8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man Branded PowerPoint Final" id="{EEF003DC-72CC-4582-8770-CC82D8847D27}" vid="{8FE5B813-DD1A-415C-8C21-5F4C85D37D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85C8FF5430E604D932D39121BC67BCE" ma:contentTypeVersion="0" ma:contentTypeDescription="Create a new document." ma:contentTypeScope="" ma:versionID="3d18abba6245b90a2cdecdfaf489d2ff">
  <xsd:schema xmlns:xsd="http://www.w3.org/2001/XMLSchema" xmlns:xs="http://www.w3.org/2001/XMLSchema" xmlns:p="http://schemas.microsoft.com/office/2006/metadata/properties" xmlns:ns2="4f47c07d-6854-488d-ac31-f47f008fc1b6" targetNamespace="http://schemas.microsoft.com/office/2006/metadata/properties" ma:root="true" ma:fieldsID="f9dd66b6d3f91b1b4c906a3395430c4a" ns2:_="">
    <xsd:import namespace="4f47c07d-6854-488d-ac31-f47f008fc1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7c07d-6854-488d-ac31-f47f008fc1b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20CEC-97B5-4818-8C9C-8FB0B85CC672}">
  <ds:schemaRefs>
    <ds:schemaRef ds:uri="http://schemas.microsoft.com/sharepoint/events"/>
  </ds:schemaRefs>
</ds:datastoreItem>
</file>

<file path=customXml/itemProps2.xml><?xml version="1.0" encoding="utf-8"?>
<ds:datastoreItem xmlns:ds="http://schemas.openxmlformats.org/officeDocument/2006/customXml" ds:itemID="{DE171F4A-876C-4B06-A273-E17E1B6402A2}">
  <ds:schemaRefs>
    <ds:schemaRef ds:uri="http://schemas.microsoft.com/sharepoint/v3/contenttype/forms"/>
  </ds:schemaRefs>
</ds:datastoreItem>
</file>

<file path=customXml/itemProps3.xml><?xml version="1.0" encoding="utf-8"?>
<ds:datastoreItem xmlns:ds="http://schemas.openxmlformats.org/officeDocument/2006/customXml" ds:itemID="{125E867F-D3F5-4560-AE90-F5B0CB161F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f47c07d-6854-488d-ac31-f47f008fc1b6"/>
    <ds:schemaRef ds:uri="http://www.w3.org/XML/1998/namespace"/>
    <ds:schemaRef ds:uri="http://purl.org/dc/dcmitype/"/>
  </ds:schemaRefs>
</ds:datastoreItem>
</file>

<file path=customXml/itemProps4.xml><?xml version="1.0" encoding="utf-8"?>
<ds:datastoreItem xmlns:ds="http://schemas.openxmlformats.org/officeDocument/2006/customXml" ds:itemID="{FE66BE57-C850-4DEC-A0C2-3C285DC74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7c07d-6854-488d-ac31-f47f008fc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Newman Branded PowerPoint Final</Template>
  <TotalTime>4340</TotalTime>
  <Words>2219</Words>
  <Application>Microsoft Office PowerPoint</Application>
  <PresentationFormat>On-screen Show (4:3)</PresentationFormat>
  <Paragraphs>201</Paragraphs>
  <Slides>38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-apple-system</vt:lpstr>
      <vt:lpstr>Arial</vt:lpstr>
      <vt:lpstr>Calibri</vt:lpstr>
      <vt:lpstr>Calibri Light</vt:lpstr>
      <vt:lpstr>Times New Roman</vt:lpstr>
      <vt:lpstr>Office Theme</vt:lpstr>
      <vt:lpstr>Custom Design</vt:lpstr>
      <vt:lpstr>       School Experience briefing SEI 501 Branwen Bingle and Janet Coles</vt:lpstr>
      <vt:lpstr>PowerPoint Presentation</vt:lpstr>
      <vt:lpstr>Welcome</vt:lpstr>
      <vt:lpstr>Experiences and Expectations</vt:lpstr>
      <vt:lpstr>Yourself and students have a good support network</vt:lpstr>
      <vt:lpstr>Reminder of National Standards for school-based initial teacher training (ITT) mentors </vt:lpstr>
      <vt:lpstr>New mentors</vt:lpstr>
      <vt:lpstr>The Mentor (SBT/CT) role…</vt:lpstr>
      <vt:lpstr>Documentation</vt:lpstr>
      <vt:lpstr>The process</vt:lpstr>
      <vt:lpstr>SEI501 Module booklet - overview</vt:lpstr>
      <vt:lpstr>SEI 501 Module booklet - overview</vt:lpstr>
      <vt:lpstr>School Experience File</vt:lpstr>
      <vt:lpstr>Preparation period</vt:lpstr>
      <vt:lpstr>Activities during placement</vt:lpstr>
      <vt:lpstr>Must do activities</vt:lpstr>
      <vt:lpstr>DfE advises :</vt:lpstr>
      <vt:lpstr>Planning approval </vt:lpstr>
      <vt:lpstr>General weekly tasks</vt:lpstr>
      <vt:lpstr>Specific Weekly tasks – weeks 1 &amp; 2</vt:lpstr>
      <vt:lpstr>Specific weekly tasks – week 3 and MPR</vt:lpstr>
      <vt:lpstr>Mid-point review</vt:lpstr>
      <vt:lpstr>Specific weekly tasks – weeks 4 &amp; 5</vt:lpstr>
      <vt:lpstr>Specific weekly tasks – Week 6 and EPR</vt:lpstr>
      <vt:lpstr>End Point Review</vt:lpstr>
      <vt:lpstr>End Point Review</vt:lpstr>
      <vt:lpstr>Weekly meetings</vt:lpstr>
      <vt:lpstr>Lesson - Observation form</vt:lpstr>
      <vt:lpstr>Lesson – Observation form</vt:lpstr>
      <vt:lpstr>Remote monitoring </vt:lpstr>
      <vt:lpstr>Remote monitoring</vt:lpstr>
      <vt:lpstr>Mahara</vt:lpstr>
      <vt:lpstr>Assessment Criteria Booklet</vt:lpstr>
      <vt:lpstr>If there are concerns…</vt:lpstr>
      <vt:lpstr>Procedures</vt:lpstr>
      <vt:lpstr>School experience tracker</vt:lpstr>
      <vt:lpstr>Covid-19 absence guide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after your own well being</dc:title>
  <dc:creator>Sohail</dc:creator>
  <cp:lastModifiedBy>janet coles</cp:lastModifiedBy>
  <cp:revision>86</cp:revision>
  <cp:lastPrinted>2019-12-11T17:50:48Z</cp:lastPrinted>
  <dcterms:created xsi:type="dcterms:W3CDTF">2019-12-01T14:38:06Z</dcterms:created>
  <dcterms:modified xsi:type="dcterms:W3CDTF">2021-01-25T14:43:13Z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0x010100485C8FF5430E604D932D39121BC67BCE</vt:lpwstr>
  </property>
</Properties>
</file>